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69" r:id="rId2"/>
    <p:sldId id="327" r:id="rId3"/>
    <p:sldId id="328" r:id="rId4"/>
    <p:sldId id="322" r:id="rId5"/>
    <p:sldId id="324" r:id="rId6"/>
    <p:sldId id="279" r:id="rId7"/>
    <p:sldId id="333" r:id="rId8"/>
    <p:sldId id="325" r:id="rId9"/>
    <p:sldId id="326" r:id="rId10"/>
    <p:sldId id="278" r:id="rId11"/>
    <p:sldId id="280" r:id="rId12"/>
    <p:sldId id="281" r:id="rId13"/>
    <p:sldId id="282" r:id="rId14"/>
    <p:sldId id="283" r:id="rId15"/>
    <p:sldId id="284" r:id="rId16"/>
    <p:sldId id="294" r:id="rId17"/>
    <p:sldId id="295" r:id="rId18"/>
    <p:sldId id="285" r:id="rId19"/>
    <p:sldId id="291" r:id="rId20"/>
    <p:sldId id="292" r:id="rId21"/>
    <p:sldId id="293" r:id="rId22"/>
    <p:sldId id="286" r:id="rId23"/>
    <p:sldId id="287" r:id="rId24"/>
    <p:sldId id="288" r:id="rId25"/>
    <p:sldId id="334" r:id="rId26"/>
    <p:sldId id="335" r:id="rId27"/>
    <p:sldId id="336" r:id="rId28"/>
    <p:sldId id="337" r:id="rId29"/>
    <p:sldId id="338" r:id="rId30"/>
    <p:sldId id="339" r:id="rId31"/>
    <p:sldId id="340" r:id="rId32"/>
    <p:sldId id="344" r:id="rId33"/>
    <p:sldId id="345" r:id="rId34"/>
    <p:sldId id="348" r:id="rId35"/>
    <p:sldId id="350" r:id="rId36"/>
    <p:sldId id="347" r:id="rId37"/>
    <p:sldId id="351" r:id="rId38"/>
    <p:sldId id="343" r:id="rId39"/>
    <p:sldId id="352" r:id="rId40"/>
    <p:sldId id="346" r:id="rId41"/>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5" autoAdjust="0"/>
    <p:restoredTop sz="80760" autoAdjust="0"/>
  </p:normalViewPr>
  <p:slideViewPr>
    <p:cSldViewPr snapToGrid="0">
      <p:cViewPr varScale="1">
        <p:scale>
          <a:sx n="70" d="100"/>
          <a:sy n="70" d="100"/>
        </p:scale>
        <p:origin x="98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2018/2/28</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612489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Non local mean filter</a:t>
            </a:r>
            <a:r>
              <a:rPr kumimoji="1" lang="ja-JP" altLang="en-US" dirty="0" err="1" smtClean="0"/>
              <a:t>っぽ</a:t>
            </a:r>
            <a:r>
              <a:rPr kumimoji="1" lang="ja-JP" altLang="en-US" dirty="0" smtClean="0"/>
              <a:t>いこうかがある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329195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Retargetting</a:t>
            </a:r>
            <a:r>
              <a:rPr kumimoji="1" lang="ja-JP" altLang="en-US" smtClean="0"/>
              <a:t>については，</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438248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Search</a:t>
            </a:r>
            <a:r>
              <a:rPr kumimoji="1" lang="ja-JP" altLang="en-US" dirty="0" smtClean="0"/>
              <a:t>では，距離</a:t>
            </a:r>
            <a:r>
              <a:rPr kumimoji="1" lang="en-US" altLang="ja-JP" dirty="0" smtClean="0"/>
              <a:t>r</a:t>
            </a:r>
            <a:r>
              <a:rPr kumimoji="1" lang="ja-JP" altLang="en-US" dirty="0" smtClean="0"/>
              <a:t>を，</a:t>
            </a:r>
            <a:r>
              <a:rPr kumimoji="1" lang="en-US" altLang="ja-JP" dirty="0" smtClean="0"/>
              <a:t>r=W, W/2, W/4, W/8</a:t>
            </a:r>
            <a:r>
              <a:rPr kumimoji="1" lang="ja-JP" altLang="en-US" dirty="0" smtClean="0"/>
              <a:t>　と小さくしていき，その</a:t>
            </a:r>
            <a:r>
              <a:rPr kumimoji="1" lang="en-US" altLang="ja-JP" dirty="0" smtClean="0"/>
              <a:t>r</a:t>
            </a:r>
            <a:r>
              <a:rPr kumimoji="1" lang="ja-JP" altLang="en-US" dirty="0" smtClean="0"/>
              <a:t>の範囲内にてランダムに対応パッチを選択する．</a:t>
            </a:r>
            <a:endParaRPr kumimoji="1" lang="en-US" altLang="ja-JP" dirty="0" smtClean="0"/>
          </a:p>
          <a:p>
            <a:r>
              <a:rPr kumimoji="1" lang="en-US" altLang="ja-JP" dirty="0" smtClean="0"/>
              <a:t>R</a:t>
            </a:r>
            <a:r>
              <a:rPr kumimoji="1" lang="ja-JP" altLang="en-US" dirty="0" smtClean="0"/>
              <a:t>が一画素の範囲に入ったら検索終了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238479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50371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局所的にはランダムだが全体を見ると一様なテクスチャの合成を行うものが多い．</a:t>
            </a:r>
            <a:endParaRPr kumimoji="1" lang="en-US" altLang="ja-JP"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 also p</a:t>
            </a:r>
          </a:p>
          <a:p>
            <a:r>
              <a:rPr kumimoji="1" lang="en-US" altLang="ja-JP" dirty="0" smtClean="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350677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534923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3483296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2018/2/28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2018/2/28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2018/2/28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2018/2/28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2018/2/28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2018/2/28</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2018/2/28</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2018/2/28</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2018/2/28</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2018/2/28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2018/2/28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61.png"/><Relationship Id="rId4" Type="http://schemas.openxmlformats.org/officeDocument/2006/relationships/image" Target="../media/image500.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30.png"/><Relationship Id="rId7" Type="http://schemas.openxmlformats.org/officeDocument/2006/relationships/image" Target="../media/image5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62.png"/><Relationship Id="rId10" Type="http://schemas.openxmlformats.org/officeDocument/2006/relationships/image" Target="../media/image520.png"/><Relationship Id="rId4" Type="http://schemas.openxmlformats.org/officeDocument/2006/relationships/image" Target="../media/image540.png"/><Relationship Id="rId9" Type="http://schemas.openxmlformats.org/officeDocument/2006/relationships/image" Target="../media/image570.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TakashiIjiri/PatchMatch_CppCli" TargetMode="External"/><Relationship Id="rId2" Type="http://schemas.openxmlformats.org/officeDocument/2006/relationships/hyperlink" Target="http://research.nii.ac.jp/~takayama/teaching/utokyo-iscg-2016/slides/iscg-2016-09-image2.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kumimoji="1" lang="en-US" altLang="ja-JP" sz="4000" dirty="0" smtClean="0"/>
              <a:t>Contents :</a:t>
            </a:r>
            <a:r>
              <a:rPr lang="ja-JP" altLang="en-US" sz="4000" dirty="0"/>
              <a:t>デジタル画像とは</a:t>
            </a:r>
            <a:r>
              <a:rPr lang="ja-JP" altLang="en-US" sz="4000" dirty="0" smtClean="0"/>
              <a:t>？</a:t>
            </a:r>
            <a:r>
              <a:rPr lang="en-US" altLang="ja-JP" sz="4000" dirty="0" smtClean="0"/>
              <a:t>(</a:t>
            </a:r>
            <a:r>
              <a:rPr lang="ja-JP" altLang="en-US" sz="4000" dirty="0" smtClean="0"/>
              <a:t>復習</a:t>
            </a:r>
            <a:r>
              <a:rPr lang="en-US" altLang="ja-JP" sz="4000" dirty="0" smtClean="0"/>
              <a:t>)</a:t>
            </a:r>
            <a:endParaRPr kumimoji="1" lang="ja-JP" altLang="en-US" sz="4000" dirty="0"/>
          </a:p>
        </p:txBody>
      </p:sp>
      <p:sp>
        <p:nvSpPr>
          <p:cNvPr id="3" name="コンテンツ プレースホルダー 2"/>
          <p:cNvSpPr>
            <a:spLocks noGrp="1"/>
          </p:cNvSpPr>
          <p:nvPr>
            <p:ph idx="1"/>
          </p:nvPr>
        </p:nvSpPr>
        <p:spPr>
          <a:xfrm>
            <a:off x="697881" y="1479613"/>
            <a:ext cx="8893159" cy="3583878"/>
          </a:xfrm>
        </p:spPr>
        <p:txBody>
          <a:bodyPr/>
          <a:lstStyle/>
          <a:p>
            <a:r>
              <a:rPr lang="ja-JP" altLang="en-US" dirty="0" smtClean="0"/>
              <a:t>ラスタ画像とベクター画像</a:t>
            </a:r>
            <a:endParaRPr lang="en-US" altLang="ja-JP" dirty="0" smtClean="0"/>
          </a:p>
          <a:p>
            <a:r>
              <a:rPr lang="ja-JP" altLang="en-US" dirty="0"/>
              <a:t>量子化と</a:t>
            </a:r>
            <a:r>
              <a:rPr lang="ja-JP" altLang="en-US" dirty="0" smtClean="0"/>
              <a:t>標本化</a:t>
            </a:r>
            <a:endParaRPr lang="en-US" altLang="ja-JP" dirty="0" smtClean="0"/>
          </a:p>
          <a:p>
            <a:r>
              <a:rPr lang="ja-JP" altLang="en-US" dirty="0" smtClean="0"/>
              <a:t>階調数</a:t>
            </a:r>
            <a:endParaRPr lang="en-US" altLang="ja-JP" dirty="0" smtClean="0"/>
          </a:p>
          <a:p>
            <a:endParaRPr kumimoji="1" lang="ja-JP" altLang="en-US"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画像の出典</a:t>
            </a:r>
            <a:r>
              <a:rPr lang="en-US" altLang="ja-JP" sz="1800" dirty="0" smtClean="0"/>
              <a:t>[Photo </a:t>
            </a:r>
            <a:r>
              <a:rPr lang="en-US" altLang="ja-JP" sz="1800" dirty="0"/>
              <a:t>by </a:t>
            </a:r>
            <a:r>
              <a:rPr lang="en-US" altLang="ja-JP" sz="1800" dirty="0" smtClean="0"/>
              <a:t>Maksim / CC </a:t>
            </a:r>
            <a:r>
              <a:rPr lang="en-US" altLang="ja-JP" sz="1800" dirty="0"/>
              <a:t>BY-SA </a:t>
            </a:r>
            <a:r>
              <a:rPr lang="en-US" altLang="ja-JP" sz="1800" dirty="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2016 -  </a:t>
            </a:r>
            <a:r>
              <a:rPr lang="ja-JP" altLang="en-US" sz="2400" dirty="0" smtClean="0"/>
              <a:t>現在  </a:t>
            </a:r>
            <a:r>
              <a:rPr lang="en-US" altLang="ja-JP" sz="2400" dirty="0" smtClean="0"/>
              <a:t>: </a:t>
            </a:r>
            <a:r>
              <a:rPr lang="ja-JP" altLang="en-US" sz="2400" dirty="0" smtClean="0"/>
              <a:t>国立循環器病研究センター 客員研究員</a:t>
            </a:r>
            <a:endParaRPr lang="en-US" altLang="ja-JP" sz="2400" dirty="0" smtClean="0"/>
          </a:p>
          <a:p>
            <a:pPr marL="0" indent="0">
              <a:buNone/>
            </a:pPr>
            <a:r>
              <a:rPr lang="en-US" altLang="ja-JP" sz="2400" dirty="0" smtClean="0"/>
              <a:t>2015 -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t>関数 </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+5</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oMath>
                </a14:m>
                <a:r>
                  <a:rPr kumimoji="1" lang="ja-JP" altLang="en-US" sz="2000" dirty="0" smtClean="0"/>
                  <a:t>を</a:t>
                </a:r>
                <a:r>
                  <a:rPr lang="ja-JP" altLang="en-US" sz="2000" dirty="0" smtClean="0"/>
                  <a:t>標本化間隔</a:t>
                </a:r>
                <a:r>
                  <a:rPr lang="en-US" altLang="ja-JP" sz="2000" dirty="0" smtClean="0"/>
                  <a:t>1</a:t>
                </a:r>
                <a:r>
                  <a:rPr lang="ja-JP" altLang="en-US" sz="2000" dirty="0" err="1" smtClean="0"/>
                  <a:t>，</a:t>
                </a:r>
                <a:r>
                  <a:rPr lang="ja-JP" altLang="en-US" sz="2000" dirty="0" smtClean="0"/>
                  <a:t>量子化レベル</a:t>
                </a:r>
                <a:r>
                  <a:rPr lang="en-US" altLang="ja-JP" sz="2000" dirty="0" smtClean="0"/>
                  <a:t>6</a:t>
                </a:r>
                <a:r>
                  <a:rPr lang="ja-JP" altLang="en-US" sz="2000" dirty="0" smtClean="0"/>
                  <a:t>で標本化・量子化せよ．</a:t>
                </a:r>
                <a:endParaRPr lang="en-US" altLang="ja-JP" sz="2000" dirty="0" smtClean="0"/>
              </a:p>
              <a:p>
                <a:pPr marL="0" indent="0">
                  <a:lnSpc>
                    <a:spcPct val="100000"/>
                  </a:lnSpc>
                  <a:spcBef>
                    <a:spcPts val="600"/>
                  </a:spcBef>
                  <a:buNone/>
                </a:pPr>
                <a:r>
                  <a:rPr lang="ja-JP" altLang="en-US" sz="2000" dirty="0" smtClean="0"/>
                  <a:t>ただし，定義域は</a:t>
                </a:r>
                <a:r>
                  <a:rPr lang="ja-JP" altLang="en-US" sz="2000" dirty="0"/>
                  <a:t> </a:t>
                </a:r>
                <a14:m>
                  <m:oMath xmlns:m="http://schemas.openxmlformats.org/officeDocument/2006/math">
                    <m:r>
                      <a:rPr lang="en-US" altLang="ja-JP" sz="2000" i="1">
                        <a:latin typeface="Cambria Math" panose="02040503050406030204" pitchFamily="18" charset="0"/>
                      </a:rPr>
                      <m:t>𝑥</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0, 5</m:t>
                        </m:r>
                      </m:e>
                    </m:d>
                  </m:oMath>
                </a14:m>
                <a:r>
                  <a:rPr lang="ja-JP" altLang="en-US" sz="2000" dirty="0" err="1" smtClean="0"/>
                  <a:t>，</a:t>
                </a:r>
                <a:r>
                  <a:rPr lang="ja-JP" altLang="en-US" sz="2000" dirty="0" smtClean="0"/>
                  <a:t> 量子化</a:t>
                </a:r>
                <a:r>
                  <a:rPr lang="ja-JP" altLang="en-US" sz="2000" dirty="0"/>
                  <a:t>後</a:t>
                </a:r>
                <a:r>
                  <a:rPr lang="ja-JP" altLang="en-US" sz="2000" dirty="0" smtClean="0"/>
                  <a:t>の値は｛</a:t>
                </a:r>
                <a:r>
                  <a:rPr lang="en-US" altLang="ja-JP" sz="2000" dirty="0" smtClean="0"/>
                  <a:t>0,1,2,3,4,5,6,7</a:t>
                </a:r>
                <a:r>
                  <a:rPr lang="ja-JP" altLang="en-US" sz="2000" dirty="0" smtClean="0"/>
                  <a:t>｝とせよ．</a:t>
                </a:r>
                <a:endParaRPr lang="en-US" altLang="ja-JP" sz="2000" dirty="0" smtClean="0"/>
              </a:p>
              <a:p>
                <a:pPr marL="0" indent="0">
                  <a:lnSpc>
                    <a:spcPct val="100000"/>
                  </a:lnSpc>
                  <a:spcBef>
                    <a:spcPts val="600"/>
                  </a:spcBef>
                  <a:buNone/>
                </a:pPr>
                <a:r>
                  <a:rPr lang="ja-JP" altLang="en-US" sz="2000" dirty="0" smtClean="0"/>
                  <a:t>また，関数値は画素の中心で評価し，量子化においては整数値となるよう小数点を切り捨てよ．</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rotWithShape="0">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5255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907281"/>
            <a:ext cx="11708780" cy="733270"/>
          </a:xfrm>
        </p:spPr>
        <p:txBody>
          <a:bodyPr/>
          <a:lstStyle/>
          <a:p>
            <a:pPr algn="r"/>
            <a:r>
              <a:rPr kumimoji="1" lang="ja-JP" altLang="en-US" b="1" dirty="0" smtClean="0"/>
              <a:t>テクスチャ合成</a:t>
            </a:r>
            <a:endParaRPr kumimoji="1" lang="ja-JP" altLang="en-US" b="1"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76340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lstStyle/>
          <a:p>
            <a:r>
              <a:rPr kumimoji="1" lang="ja-JP" altLang="en-US" b="1" dirty="0" smtClean="0"/>
              <a:t>テクスチャとは</a:t>
            </a:r>
            <a:r>
              <a:rPr kumimoji="1" lang="ja-JP" altLang="en-US" dirty="0" smtClean="0"/>
              <a:t>，ここでは</a:t>
            </a:r>
            <a:r>
              <a:rPr kumimoji="1" lang="en-US" altLang="ja-JP" dirty="0" smtClean="0"/>
              <a:t>『</a:t>
            </a:r>
            <a:r>
              <a:rPr kumimoji="1" lang="ja-JP" altLang="en-US" dirty="0" smtClean="0"/>
              <a:t>物体表面に現れる模様</a:t>
            </a:r>
            <a:r>
              <a:rPr kumimoji="1" lang="en-US" altLang="ja-JP" dirty="0" smtClean="0"/>
              <a:t>』</a:t>
            </a:r>
            <a:r>
              <a:rPr kumimoji="1" lang="ja-JP" altLang="en-US" dirty="0" smtClean="0"/>
              <a:t>のことを指す</a:t>
            </a:r>
            <a:endParaRPr kumimoji="1" lang="en-US" altLang="ja-JP" dirty="0" smtClean="0"/>
          </a:p>
          <a:p>
            <a:pPr marL="0" indent="0">
              <a:buNone/>
            </a:pPr>
            <a:r>
              <a:rPr lang="en-US" altLang="ja-JP" dirty="0" smtClean="0"/>
              <a:t>※</a:t>
            </a:r>
            <a:r>
              <a:rPr lang="ja-JP" altLang="en-US" dirty="0" smtClean="0"/>
              <a:t>分野によっては，触感・歯ざわりなどもテクスチャと呼ばれる</a:t>
            </a:r>
            <a:endParaRPr lang="en-US" altLang="ja-JP" dirty="0" smtClean="0"/>
          </a:p>
          <a:p>
            <a:pPr marL="0" indent="0">
              <a:buNone/>
            </a:pPr>
            <a:endParaRPr kumimoji="1" lang="en-US" altLang="ja-JP" sz="1400" dirty="0" smtClean="0"/>
          </a:p>
          <a:p>
            <a:r>
              <a:rPr lang="ja-JP" altLang="en-US" b="1" dirty="0" smtClean="0"/>
              <a:t>テクスチャ合成とは，</a:t>
            </a:r>
            <a:r>
              <a:rPr kumimoji="1" lang="ja-JP" altLang="en-US" dirty="0" smtClean="0"/>
              <a:t>例となるテクスチャから新たなテクスチャを生成する技術のこと．</a:t>
            </a:r>
            <a:endParaRPr kumimoji="1" lang="en-US" altLang="ja-JP" dirty="0" smtClean="0"/>
          </a:p>
          <a:p>
            <a:pPr lvl="1"/>
            <a:endParaRPr kumimoji="1" lang="en-US" altLang="ja-JP" dirty="0" smtClean="0"/>
          </a:p>
          <a:p>
            <a:endParaRPr kumimoji="1" lang="ja-JP" altLang="en-US"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小さなテクスチャから大きなテクスチャを生成</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画像リサイズ</a:t>
            </a:r>
            <a:endParaRPr kumimoji="1" lang="ja-JP" altLang="en-US"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rPr>
              <a:t>は</a:t>
            </a:r>
            <a:r>
              <a:rPr lang="en-US" altLang="ja-JP" sz="1400" dirty="0" smtClean="0">
                <a:latin typeface="メイリオ" panose="020B0604030504040204" pitchFamily="50" charset="-128"/>
                <a:ea typeface="メイリオ" panose="020B0604030504040204" pitchFamily="50" charset="-128"/>
              </a:rPr>
              <a:t>[</a:t>
            </a:r>
            <a:r>
              <a:rPr kumimoji="1" lang="en-US" altLang="ja-JP" sz="1400" dirty="0" err="1" smtClean="0">
                <a:latin typeface="メイリオ" panose="020B0604030504040204" pitchFamily="50" charset="-128"/>
                <a:ea typeface="メイリオ" panose="020B0604030504040204" pitchFamily="50" charset="-128"/>
              </a:rPr>
              <a:t>Kwatra</a:t>
            </a:r>
            <a:r>
              <a:rPr kumimoji="1" lang="en-US" altLang="ja-JP" sz="1400" dirty="0" smtClean="0">
                <a:latin typeface="メイリオ" panose="020B0604030504040204" pitchFamily="50" charset="-128"/>
                <a:ea typeface="メイリオ" panose="020B0604030504040204" pitchFamily="50" charset="-128"/>
              </a:rPr>
              <a:t> et al SIGGRAPH 2005]</a:t>
            </a:r>
            <a:r>
              <a:rPr kumimoji="1" lang="ja-JP" altLang="en-US" sz="1400" dirty="0" smtClean="0">
                <a:latin typeface="メイリオ" panose="020B0604030504040204" pitchFamily="50" charset="-128"/>
                <a:ea typeface="メイリオ" panose="020B0604030504040204" pitchFamily="50" charset="-128"/>
              </a:rPr>
              <a:t>より</a:t>
            </a:r>
            <a:endParaRPr kumimoji="1" lang="ja-JP" altLang="en-US" sz="1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64508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smtClean="0"/>
              <a:t>テクスチャ合成法</a:t>
            </a:r>
            <a:endParaRPr kumimoji="1" lang="ja-JP" altLang="en-US" dirty="0"/>
          </a:p>
        </p:txBody>
      </p:sp>
      <p:sp>
        <p:nvSpPr>
          <p:cNvPr id="3" name="コンテンツ プレースホルダー 2"/>
          <p:cNvSpPr>
            <a:spLocks noGrp="1"/>
          </p:cNvSpPr>
          <p:nvPr>
            <p:ph idx="1"/>
          </p:nvPr>
        </p:nvSpPr>
        <p:spPr>
          <a:xfrm>
            <a:off x="594873" y="1343723"/>
            <a:ext cx="11190727" cy="4360392"/>
          </a:xfrm>
        </p:spPr>
        <p:txBody>
          <a:bodyPr>
            <a:normAutofit fontScale="92500" lnSpcReduction="20000"/>
          </a:bodyPr>
          <a:lstStyle/>
          <a:p>
            <a:r>
              <a:rPr kumimoji="1" lang="ja-JP" altLang="en-US" dirty="0" smtClean="0"/>
              <a:t>似た局所領域を検索</a:t>
            </a:r>
            <a:endParaRPr lang="en-US" altLang="ja-JP" sz="1800" dirty="0"/>
          </a:p>
          <a:p>
            <a:pPr lvl="1"/>
            <a:r>
              <a:rPr lang="ja-JP" altLang="en-US" dirty="0" smtClean="0"/>
              <a:t>画素毎にコピーする</a:t>
            </a:r>
            <a:endParaRPr lang="en-US" altLang="ja-JP" sz="1400" dirty="0" smtClean="0"/>
          </a:p>
          <a:p>
            <a:pPr lvl="2"/>
            <a:r>
              <a:rPr lang="en-US" altLang="ja-JP" sz="1600" dirty="0" smtClean="0"/>
              <a:t>Alexei </a:t>
            </a:r>
            <a:r>
              <a:rPr lang="en-US" altLang="ja-JP" sz="1600" dirty="0"/>
              <a:t>A. </a:t>
            </a:r>
            <a:r>
              <a:rPr lang="en-US" altLang="ja-JP" sz="1600" dirty="0" err="1"/>
              <a:t>Efros</a:t>
            </a:r>
            <a:r>
              <a:rPr lang="en-US" altLang="ja-JP" sz="1600" dirty="0"/>
              <a:t> and Thomas K. </a:t>
            </a:r>
            <a:r>
              <a:rPr lang="en-US" altLang="ja-JP" sz="1600" dirty="0" smtClean="0"/>
              <a:t>Leung, Texture </a:t>
            </a:r>
            <a:r>
              <a:rPr lang="en-US" altLang="ja-JP" sz="1600" dirty="0"/>
              <a:t>Synthesis by Non-parametric </a:t>
            </a:r>
            <a:r>
              <a:rPr lang="en-US" altLang="ja-JP" sz="1600" dirty="0" smtClean="0"/>
              <a:t>Sampling, ICCV 1999</a:t>
            </a:r>
            <a:endParaRPr kumimoji="1" lang="en-US" altLang="ja-JP" sz="1600" dirty="0" smtClean="0"/>
          </a:p>
          <a:p>
            <a:pPr lvl="1"/>
            <a:r>
              <a:rPr lang="ja-JP" altLang="en-US" dirty="0" smtClean="0"/>
              <a:t>画像最適化</a:t>
            </a:r>
            <a:r>
              <a:rPr lang="en-US" altLang="ja-JP" dirty="0" smtClean="0"/>
              <a:t>(</a:t>
            </a:r>
            <a:r>
              <a:rPr lang="ja-JP" altLang="en-US" dirty="0"/>
              <a:t>片</a:t>
            </a:r>
            <a:r>
              <a:rPr lang="ja-JP" altLang="en-US" dirty="0" smtClean="0"/>
              <a:t>方向類似</a:t>
            </a:r>
            <a:r>
              <a:rPr lang="ja-JP" altLang="en-US" dirty="0"/>
              <a:t>度</a:t>
            </a:r>
            <a:r>
              <a:rPr lang="en-US" altLang="ja-JP" dirty="0" smtClean="0"/>
              <a:t>)</a:t>
            </a:r>
            <a:endParaRPr lang="en-US" altLang="ja-JP" dirty="0"/>
          </a:p>
          <a:p>
            <a:pPr lvl="2"/>
            <a:r>
              <a:rPr lang="en-US" altLang="ja-JP" sz="1600" dirty="0" err="1" smtClean="0"/>
              <a:t>Vivek</a:t>
            </a:r>
            <a:r>
              <a:rPr lang="en-US" altLang="ja-JP" sz="1600" dirty="0" smtClean="0"/>
              <a:t> </a:t>
            </a:r>
            <a:r>
              <a:rPr lang="en-US" altLang="ja-JP" sz="1600" dirty="0" err="1" smtClean="0"/>
              <a:t>Kwatra</a:t>
            </a:r>
            <a:r>
              <a:rPr lang="en-US" altLang="ja-JP" sz="1600" dirty="0" smtClean="0"/>
              <a:t> et al. Texture Optimization for Example-based Synthesis, SIGGRAPH 2005</a:t>
            </a:r>
            <a:endParaRPr lang="en-US" altLang="ja-JP" sz="2800" dirty="0" smtClean="0"/>
          </a:p>
          <a:p>
            <a:pPr lvl="1"/>
            <a:r>
              <a:rPr lang="ja-JP" altLang="en-US" dirty="0"/>
              <a:t>画像最適化</a:t>
            </a:r>
            <a:r>
              <a:rPr lang="en-US" altLang="ja-JP" dirty="0" smtClean="0"/>
              <a:t>(</a:t>
            </a:r>
            <a:r>
              <a:rPr lang="ja-JP" altLang="en-US" dirty="0" smtClean="0"/>
              <a:t>双方向類似度</a:t>
            </a:r>
            <a:r>
              <a:rPr lang="en-US" altLang="ja-JP" dirty="0"/>
              <a:t>)</a:t>
            </a:r>
          </a:p>
          <a:p>
            <a:pPr lvl="2"/>
            <a:r>
              <a:rPr lang="en-US" altLang="ja-JP" sz="1600" dirty="0" err="1"/>
              <a:t>Simakov</a:t>
            </a:r>
            <a:r>
              <a:rPr lang="en-US" altLang="ja-JP" sz="1600" dirty="0"/>
              <a:t> et al. Summarizing Visual Data Using Bidirectional Similarity, CVPR 08.</a:t>
            </a:r>
          </a:p>
          <a:p>
            <a:pPr lvl="2"/>
            <a:r>
              <a:rPr lang="en-US" altLang="ja-JP" sz="1600" dirty="0"/>
              <a:t>Wei</a:t>
            </a:r>
            <a:r>
              <a:rPr lang="ja-JP" altLang="en-US" sz="1600" dirty="0"/>
              <a:t> </a:t>
            </a:r>
            <a:r>
              <a:rPr lang="en-US" altLang="ja-JP" sz="1600" dirty="0"/>
              <a:t>et al. Inverse texture synthesis, SIGGRAPH 08.</a:t>
            </a:r>
            <a:endParaRPr lang="ja-JP" altLang="en-US" sz="1600" dirty="0"/>
          </a:p>
          <a:p>
            <a:pPr lvl="1"/>
            <a:r>
              <a:rPr lang="ja-JP" altLang="en-US" dirty="0" smtClean="0"/>
              <a:t>高速近傍計算</a:t>
            </a:r>
            <a:endParaRPr lang="en-US" altLang="ja-JP" dirty="0" smtClean="0"/>
          </a:p>
          <a:p>
            <a:pPr lvl="2"/>
            <a:endParaRPr lang="en-US" altLang="ja-JP" dirty="0"/>
          </a:p>
          <a:p>
            <a:pPr lvl="1"/>
            <a:endParaRPr lang="en-US" altLang="ja-JP" dirty="0" smtClean="0"/>
          </a:p>
          <a:p>
            <a:r>
              <a:rPr lang="ja-JP" altLang="en-US" dirty="0" smtClean="0"/>
              <a:t>目立たないシームを計算</a:t>
            </a:r>
            <a:endParaRPr lang="en-US" altLang="ja-JP" dirty="0" smtClean="0"/>
          </a:p>
          <a:p>
            <a:pPr marL="0" indent="0">
              <a:buNone/>
            </a:pPr>
            <a:r>
              <a:rPr lang="en-US" altLang="ja-JP" sz="1800" dirty="0" smtClean="0"/>
              <a:t>Image quilting</a:t>
            </a:r>
          </a:p>
          <a:p>
            <a:pPr marL="0" indent="0">
              <a:buNone/>
            </a:pPr>
            <a:r>
              <a:rPr lang="en-US" altLang="ja-JP" sz="1800" dirty="0" smtClean="0"/>
              <a:t>Graph Cut textures</a:t>
            </a:r>
          </a:p>
          <a:p>
            <a:pPr marL="0" indent="0">
              <a:buNone/>
            </a:pPr>
            <a:endParaRPr lang="en-US" altLang="ja-JP" dirty="0" smtClean="0"/>
          </a:p>
          <a:p>
            <a:pPr marL="0" indent="0">
              <a:buNone/>
            </a:pPr>
            <a:endParaRPr kumimoji="1" lang="en-US" altLang="ja-JP" dirty="0"/>
          </a:p>
        </p:txBody>
      </p:sp>
      <p:sp>
        <p:nvSpPr>
          <p:cNvPr id="7" name="正方形/長方形 6"/>
          <p:cNvSpPr/>
          <p:nvPr/>
        </p:nvSpPr>
        <p:spPr>
          <a:xfrm>
            <a:off x="775238" y="6488668"/>
            <a:ext cx="94179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以降では，実装の詳細を省略して解説しています．実装する方は論文を読んで下さい．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95664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2895" y="547392"/>
            <a:ext cx="4507708" cy="733270"/>
          </a:xfrm>
        </p:spPr>
        <p:txBody>
          <a:bodyPr/>
          <a:lstStyle/>
          <a:p>
            <a:pPr algn="ctr"/>
            <a:r>
              <a:rPr lang="ja-JP" altLang="en-US" sz="3600" b="1" dirty="0" smtClean="0"/>
              <a:t>画素ごとに合成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581982" y="1631212"/>
                <a:ext cx="6610018" cy="4987302"/>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800" dirty="0" smtClean="0"/>
                  <a:t>2.1 </a:t>
                </a:r>
                <a:r>
                  <a:rPr lang="ja-JP" altLang="en-US" sz="1800" dirty="0" smtClean="0"/>
                  <a:t>既合成部分</a:t>
                </a:r>
                <a:r>
                  <a:rPr lang="ja-JP" altLang="en-US" sz="1800" dirty="0"/>
                  <a:t>の隣接</a:t>
                </a:r>
                <a:r>
                  <a:rPr lang="ja-JP" altLang="en-US" sz="1800" dirty="0" smtClean="0"/>
                  <a:t>画素 </a:t>
                </a:r>
                <a:r>
                  <a:rPr lang="en-US" altLang="ja-JP" sz="1800" i="1" dirty="0" smtClean="0"/>
                  <a:t>p</a:t>
                </a:r>
                <a:r>
                  <a:rPr lang="en-US" altLang="ja-JP" sz="1800" dirty="0" smtClean="0"/>
                  <a:t> </a:t>
                </a:r>
                <a:r>
                  <a:rPr lang="ja-JP" altLang="en-US" sz="1800" dirty="0" smtClean="0"/>
                  <a:t>を</a:t>
                </a:r>
                <a:r>
                  <a:rPr lang="ja-JP" altLang="en-US" sz="1800" dirty="0"/>
                  <a:t>選択</a:t>
                </a:r>
                <a:endParaRPr lang="en-US" altLang="ja-JP" sz="1800" dirty="0"/>
              </a:p>
              <a:p>
                <a:pPr marL="457200" lvl="1" indent="0">
                  <a:lnSpc>
                    <a:spcPct val="100000"/>
                  </a:lnSpc>
                  <a:spcBef>
                    <a:spcPts val="600"/>
                  </a:spcBef>
                  <a:buNone/>
                </a:pPr>
                <a:r>
                  <a:rPr lang="en-US" altLang="ja-JP" sz="1800" dirty="0" smtClean="0"/>
                  <a:t>2.2 </a:t>
                </a:r>
                <a:r>
                  <a:rPr lang="en-US" altLang="ja-JP" sz="1800" i="1" dirty="0" smtClean="0"/>
                  <a:t>p</a:t>
                </a:r>
                <a:r>
                  <a:rPr lang="ja-JP" altLang="en-US" sz="1800" dirty="0"/>
                  <a:t>の近傍 </a:t>
                </a:r>
                <a:r>
                  <a:rPr lang="en-US" altLang="ja-JP" sz="1800" i="1" dirty="0"/>
                  <a:t>w</a:t>
                </a:r>
                <a:r>
                  <a:rPr lang="en-US" altLang="ja-JP" sz="1800" dirty="0"/>
                  <a:t>(</a:t>
                </a:r>
                <a:r>
                  <a:rPr lang="en-US" altLang="ja-JP" sz="1800" i="1" dirty="0"/>
                  <a:t>p</a:t>
                </a:r>
                <a:r>
                  <a:rPr lang="en-US" altLang="ja-JP" sz="1800" dirty="0"/>
                  <a:t>) </a:t>
                </a:r>
                <a:r>
                  <a:rPr lang="ja-JP" altLang="en-US" sz="1800" dirty="0"/>
                  <a:t>と最も似た</a:t>
                </a:r>
                <a:r>
                  <a:rPr lang="ja-JP" altLang="en-US" sz="1800" dirty="0" smtClean="0"/>
                  <a:t>領域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𝑤</m:t>
                        </m:r>
                      </m:e>
                      <m:sub>
                        <m:r>
                          <a:rPr lang="en-US" altLang="ja-JP" sz="1800" i="1">
                            <a:latin typeface="Cambria Math" panose="02040503050406030204" pitchFamily="18" charset="0"/>
                          </a:rPr>
                          <m:t>𝑏𝑒𝑠𝑡</m:t>
                        </m:r>
                      </m:sub>
                    </m:sSub>
                  </m:oMath>
                </a14:m>
                <a:r>
                  <a:rPr lang="ja-JP" altLang="en-US" sz="1800" dirty="0" smtClean="0"/>
                  <a:t> を </a:t>
                </a:r>
                <a:r>
                  <a:rPr lang="en-US" altLang="ja-JP" sz="1800" i="1" dirty="0" err="1" smtClean="0"/>
                  <a:t>I</a:t>
                </a:r>
                <a:r>
                  <a:rPr lang="en-US" altLang="ja-JP" sz="1800" i="1" baseline="-25000" dirty="0" err="1" smtClean="0"/>
                  <a:t>smp</a:t>
                </a:r>
                <a:r>
                  <a:rPr lang="en-US" altLang="ja-JP" sz="1800" dirty="0" smtClean="0"/>
                  <a:t> </a:t>
                </a:r>
                <a:r>
                  <a:rPr lang="ja-JP" altLang="en-US" sz="1800" dirty="0"/>
                  <a:t>より</a:t>
                </a:r>
                <a:r>
                  <a:rPr lang="ja-JP" altLang="en-US" sz="1800" dirty="0" smtClean="0"/>
                  <a:t>検索</a:t>
                </a:r>
                <a:endParaRPr lang="en-US" altLang="ja-JP" sz="1600" dirty="0" smtClean="0"/>
              </a:p>
              <a:p>
                <a:pPr marL="457200" lvl="1" indent="0">
                  <a:lnSpc>
                    <a:spcPct val="100000"/>
                  </a:lnSpc>
                  <a:spcBef>
                    <a:spcPts val="600"/>
                  </a:spcBef>
                  <a:buNone/>
                </a:pPr>
                <a:r>
                  <a:rPr lang="en-US" altLang="ja-JP" sz="1800" dirty="0" smtClean="0"/>
                  <a:t>2.3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𝑤</m:t>
                        </m:r>
                      </m:e>
                      <m:sub>
                        <m:r>
                          <a:rPr lang="en-US" altLang="ja-JP" sz="1800" i="1">
                            <a:latin typeface="Cambria Math" panose="02040503050406030204" pitchFamily="18" charset="0"/>
                          </a:rPr>
                          <m:t>𝑏𝑒𝑠𝑡</m:t>
                        </m:r>
                      </m:sub>
                    </m:sSub>
                  </m:oMath>
                </a14:m>
                <a:r>
                  <a:rPr lang="ja-JP" altLang="en-US" sz="1800" dirty="0"/>
                  <a:t>の</a:t>
                </a:r>
                <a:r>
                  <a:rPr lang="ja-JP" altLang="en-US" sz="1800" dirty="0" smtClean="0"/>
                  <a:t>中央画素値を </a:t>
                </a:r>
                <a:r>
                  <a:rPr lang="en-US" altLang="ja-JP" sz="1800" i="1" dirty="0" smtClean="0"/>
                  <a:t>p</a:t>
                </a:r>
                <a:r>
                  <a:rPr lang="en-US" altLang="ja-JP" sz="1800" dirty="0" smtClean="0"/>
                  <a:t> </a:t>
                </a:r>
                <a:r>
                  <a:rPr lang="ja-JP" altLang="en-US" sz="1800" dirty="0" smtClean="0"/>
                  <a:t>に</a:t>
                </a:r>
                <a:r>
                  <a:rPr lang="ja-JP" altLang="en-US" sz="1800" dirty="0"/>
                  <a:t>代入</a:t>
                </a:r>
                <a:endParaRPr lang="en-US" altLang="ja-JP" sz="1800" dirty="0"/>
              </a:p>
              <a:p>
                <a:pPr marL="457200" lvl="1" indent="0">
                  <a:lnSpc>
                    <a:spcPct val="100000"/>
                  </a:lnSpc>
                  <a:spcBef>
                    <a:spcPts val="600"/>
                  </a:spcBef>
                  <a:buNone/>
                </a:pPr>
                <a:r>
                  <a:rPr lang="en-US" altLang="ja-JP" sz="1800" dirty="0" smtClean="0"/>
                  <a:t>2.4 </a:t>
                </a:r>
                <a:r>
                  <a:rPr lang="ja-JP" altLang="en-US" sz="1800" dirty="0" smtClean="0"/>
                  <a:t>全画素</a:t>
                </a:r>
                <a:r>
                  <a:rPr lang="ja-JP" altLang="en-US" sz="1800" dirty="0"/>
                  <a:t>の合成がなされたら</a:t>
                </a:r>
                <a:r>
                  <a:rPr lang="ja-JP" altLang="en-US" sz="1800" dirty="0" smtClean="0"/>
                  <a:t>終了</a:t>
                </a: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581982" y="1631212"/>
                <a:ext cx="6610018" cy="4987302"/>
              </a:xfrm>
              <a:blipFill rotWithShape="0">
                <a:blip r:embed="rId3"/>
                <a:stretch>
                  <a:fillRect l="-2122" t="-978" r="-185"/>
                </a:stretch>
              </a:blipFill>
            </p:spPr>
            <p:txBody>
              <a:bodyPr/>
              <a:lstStyle/>
              <a:p>
                <a:r>
                  <a:rPr lang="ja-JP" altLang="en-US">
                    <a:noFill/>
                  </a:rPr>
                  <a:t> </a:t>
                </a:r>
              </a:p>
            </p:txBody>
          </p:sp>
        </mc:Fallback>
      </mc:AlternateContent>
      <p:sp>
        <p:nvSpPr>
          <p:cNvPr id="4" name="正方形/長方形 3"/>
          <p:cNvSpPr/>
          <p:nvPr/>
        </p:nvSpPr>
        <p:spPr>
          <a:xfrm>
            <a:off x="5146495" y="459619"/>
            <a:ext cx="6841066" cy="830997"/>
          </a:xfrm>
          <a:prstGeom prst="rect">
            <a:avLst/>
          </a:prstGeom>
        </p:spPr>
        <p:txBody>
          <a:bodyPr wrap="square">
            <a:spAutoFit/>
          </a:bodyPr>
          <a:lstStyle/>
          <a:p>
            <a:r>
              <a:rPr lang="en-US" altLang="ja-JP" sz="2400" dirty="0"/>
              <a:t>Alexei A. </a:t>
            </a:r>
            <a:r>
              <a:rPr lang="en-US" altLang="ja-JP" sz="2400" dirty="0" err="1"/>
              <a:t>Efros</a:t>
            </a:r>
            <a:r>
              <a:rPr lang="en-US" altLang="ja-JP" sz="2400" dirty="0"/>
              <a:t> and Thomas K. Leung, Texture Synthesis by Non-parametric Sampling, ICCV 1999</a:t>
            </a:r>
            <a:endParaRPr lang="ja-JP" altLang="en-US" sz="2400" dirty="0"/>
          </a:p>
        </p:txBody>
      </p:sp>
      <p:pic>
        <p:nvPicPr>
          <p:cNvPr id="5" name="図 4"/>
          <p:cNvPicPr>
            <a:picLocks noChangeAspect="1"/>
          </p:cNvPicPr>
          <p:nvPr/>
        </p:nvPicPr>
        <p:blipFill>
          <a:blip r:embed="rId4"/>
          <a:stretch>
            <a:fillRect/>
          </a:stretch>
        </p:blipFill>
        <p:spPr>
          <a:xfrm>
            <a:off x="278782" y="1907055"/>
            <a:ext cx="4867714" cy="2143182"/>
          </a:xfrm>
          <a:prstGeom prst="rect">
            <a:avLst/>
          </a:prstGeom>
        </p:spPr>
      </p:pic>
      <p:sp>
        <p:nvSpPr>
          <p:cNvPr id="6" name="正方形/長方形 5"/>
          <p:cNvSpPr/>
          <p:nvPr/>
        </p:nvSpPr>
        <p:spPr>
          <a:xfrm>
            <a:off x="779478" y="4028896"/>
            <a:ext cx="1451038"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rPr>
              <a:t>example</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2989278" y="4028896"/>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403327" y="4671673"/>
            <a:ext cx="4763859" cy="1940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a:p>
            <a:r>
              <a:rPr lang="ja-JP" altLang="en-US" sz="2400" dirty="0" smtClean="0"/>
              <a:t>注目画素 </a:t>
            </a:r>
            <a:r>
              <a:rPr lang="en-US" altLang="ja-JP" sz="2400" i="1" dirty="0" smtClean="0"/>
              <a:t>p</a:t>
            </a:r>
            <a:r>
              <a:rPr lang="en-US" altLang="ja-JP" sz="2400" dirty="0" smtClean="0"/>
              <a:t> </a:t>
            </a:r>
            <a:r>
              <a:rPr lang="ja-JP" altLang="en-US" sz="2400" dirty="0" smtClean="0"/>
              <a:t>の近傍 </a:t>
            </a:r>
            <a:r>
              <a:rPr lang="en-US" altLang="ja-JP" sz="2400" dirty="0" smtClean="0"/>
              <a:t>w(</a:t>
            </a:r>
            <a:r>
              <a:rPr lang="en-US" altLang="ja-JP" sz="2400" i="1" dirty="0" smtClean="0"/>
              <a:t>p</a:t>
            </a:r>
            <a:r>
              <a:rPr lang="en-US" altLang="ja-JP" sz="2400" dirty="0" smtClean="0"/>
              <a:t>)</a:t>
            </a:r>
            <a:r>
              <a:rPr lang="ja-JP" altLang="en-US" sz="2400" dirty="0"/>
              <a:t> </a:t>
            </a:r>
            <a:r>
              <a:rPr lang="ja-JP" altLang="en-US" sz="2400" dirty="0" smtClean="0"/>
              <a:t>と似た領域 </a:t>
            </a:r>
            <a:r>
              <a:rPr lang="en-US" altLang="ja-JP" sz="2400" dirty="0" smtClean="0"/>
              <a:t>w’ </a:t>
            </a:r>
            <a:r>
              <a:rPr lang="ja-JP" altLang="en-US" sz="2400" dirty="0" smtClean="0"/>
              <a:t>を </a:t>
            </a:r>
            <a:r>
              <a:rPr lang="en-US" altLang="ja-JP" sz="2400" dirty="0" smtClean="0"/>
              <a:t>example</a:t>
            </a:r>
            <a:r>
              <a:rPr lang="ja-JP" altLang="en-US" sz="2400" dirty="0" smtClean="0"/>
              <a:t>から検索</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5152569" y="5284548"/>
                <a:ext cx="6807201" cy="1282018"/>
              </a:xfrm>
              <a:prstGeom prst="rect">
                <a:avLst/>
              </a:prstGeom>
            </p:spPr>
            <p:txBody>
              <a:bodyPr wrap="square">
                <a:spAutoFit/>
              </a:bodyPr>
              <a:lstStyle/>
              <a:p>
                <a:pPr lvl="2">
                  <a:spcBef>
                    <a:spcPts val="600"/>
                  </a:spcBef>
                </a:pP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t> </a:t>
                </a:r>
              </a:p>
              <a:p>
                <a:pPr lvl="2">
                  <a:spcBef>
                    <a:spcPts val="600"/>
                  </a:spcBef>
                </a:pPr>
                <a:r>
                  <a:rPr lang="en-US" altLang="ja-JP" dirty="0"/>
                  <a:t>※</a:t>
                </a:r>
                <a:r>
                  <a:rPr lang="ja-JP" altLang="en-US" dirty="0"/>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t>には平均二乗誤差</a:t>
                </a:r>
                <a:r>
                  <a:rPr lang="en-US" altLang="ja-JP" dirty="0"/>
                  <a:t>(SSD)</a:t>
                </a:r>
                <a:r>
                  <a:rPr lang="ja-JP" altLang="en-US" dirty="0"/>
                  <a:t>を利用</a:t>
                </a:r>
                <a:endParaRPr lang="en-US" altLang="ja-JP" dirty="0"/>
              </a:p>
              <a:p>
                <a:pPr lvl="2">
                  <a:spcBef>
                    <a:spcPts val="600"/>
                  </a:spcBef>
                </a:pPr>
                <a:r>
                  <a:rPr lang="en-US" altLang="ja-JP" dirty="0"/>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ja-JP" altLang="en-US" i="1">
                        <a:latin typeface="Cambria Math" panose="02040503050406030204" pitchFamily="18" charset="0"/>
                      </a:rPr>
                      <m:t>の</m:t>
                    </m:r>
                  </m:oMath>
                </a14:m>
                <a:r>
                  <a:rPr lang="ja-JP" altLang="en-US" dirty="0"/>
                  <a:t>欠損部分は無視</a:t>
                </a:r>
                <a:endParaRPr lang="en-US" altLang="ja-JP"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152569" y="5284548"/>
                <a:ext cx="6807201" cy="1282018"/>
              </a:xfrm>
              <a:prstGeom prst="rect">
                <a:avLst/>
              </a:prstGeom>
              <a:blipFill rotWithShape="0">
                <a:blip r:embed="rId5"/>
                <a:stretch>
                  <a:fillRect t="-3810" b="-52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81744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437642" y="1658303"/>
                <a:ext cx="6610018" cy="5073318"/>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700" dirty="0" smtClean="0"/>
                  <a:t>2.1 </a:t>
                </a:r>
                <a:r>
                  <a:rPr lang="ja-JP" altLang="en-US" sz="1700" dirty="0" smtClean="0"/>
                  <a:t>既合成部分</a:t>
                </a:r>
                <a:r>
                  <a:rPr lang="ja-JP" altLang="en-US" sz="1700" dirty="0"/>
                  <a:t>の隣接</a:t>
                </a:r>
                <a:r>
                  <a:rPr lang="ja-JP" altLang="en-US" sz="1700" dirty="0" smtClean="0"/>
                  <a:t>画素 </a:t>
                </a:r>
                <a:r>
                  <a:rPr lang="en-US" altLang="ja-JP" sz="1700" i="1" dirty="0" smtClean="0"/>
                  <a:t>p</a:t>
                </a:r>
                <a:r>
                  <a:rPr lang="en-US" altLang="ja-JP" sz="1700" dirty="0" smtClean="0"/>
                  <a:t> </a:t>
                </a:r>
                <a:r>
                  <a:rPr lang="ja-JP" altLang="en-US" sz="1700" dirty="0" smtClean="0"/>
                  <a:t>を</a:t>
                </a:r>
                <a:r>
                  <a:rPr lang="ja-JP" altLang="en-US" sz="1700" dirty="0"/>
                  <a:t>選択</a:t>
                </a:r>
                <a:endParaRPr lang="en-US" altLang="ja-JP" sz="1700" dirty="0"/>
              </a:p>
              <a:p>
                <a:pPr marL="457200" lvl="1" indent="0">
                  <a:lnSpc>
                    <a:spcPct val="100000"/>
                  </a:lnSpc>
                  <a:spcBef>
                    <a:spcPts val="600"/>
                  </a:spcBef>
                  <a:buNone/>
                </a:pPr>
                <a:r>
                  <a:rPr lang="en-US" altLang="ja-JP" sz="1700" dirty="0" smtClean="0"/>
                  <a:t>2.2 </a:t>
                </a:r>
                <a:r>
                  <a:rPr lang="en-US" altLang="ja-JP" sz="1700" i="1" dirty="0" smtClean="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a:t>
                </a:r>
                <a:r>
                  <a:rPr lang="ja-JP" altLang="en-US" sz="1700" dirty="0" smtClean="0"/>
                  <a:t>領域 </a:t>
                </a:r>
                <a:r>
                  <a:rPr lang="en-US" altLang="ja-JP" sz="1700" i="1" dirty="0" err="1" smtClean="0"/>
                  <a:t>w</a:t>
                </a:r>
                <a:r>
                  <a:rPr lang="en-US" altLang="ja-JP" sz="1700" i="1" baseline="-25000" dirty="0" err="1" smtClean="0"/>
                  <a:t>best</a:t>
                </a:r>
                <a:r>
                  <a:rPr lang="ja-JP" altLang="en-US" sz="1700" dirty="0" smtClean="0"/>
                  <a:t>を </a:t>
                </a:r>
                <a:r>
                  <a:rPr lang="en-US" altLang="ja-JP" sz="1700" i="1" dirty="0" err="1" smtClean="0"/>
                  <a:t>I</a:t>
                </a:r>
                <a:r>
                  <a:rPr lang="en-US" altLang="ja-JP" sz="1700" i="1" baseline="-25000" dirty="0" err="1" smtClean="0"/>
                  <a:t>smp</a:t>
                </a:r>
                <a:r>
                  <a:rPr lang="en-US" altLang="ja-JP" sz="1700" dirty="0" smtClean="0"/>
                  <a:t> </a:t>
                </a:r>
                <a:r>
                  <a:rPr lang="ja-JP" altLang="en-US" sz="1700" dirty="0"/>
                  <a:t>より</a:t>
                </a:r>
                <a:r>
                  <a:rPr lang="ja-JP" altLang="en-US" sz="1700" dirty="0" smtClean="0"/>
                  <a:t>検索</a:t>
                </a:r>
                <a:endParaRPr lang="en-US" altLang="ja-JP" sz="1700" i="1" dirty="0"/>
              </a:p>
              <a:p>
                <a:pPr marL="457200" lvl="1" indent="0">
                  <a:lnSpc>
                    <a:spcPct val="100000"/>
                  </a:lnSpc>
                  <a:spcBef>
                    <a:spcPts val="600"/>
                  </a:spcBef>
                  <a:buNone/>
                </a:pPr>
                <a:r>
                  <a:rPr lang="en-US" altLang="ja-JP" sz="1700" dirty="0" smtClean="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smtClean="0">
                    <a:solidFill>
                      <a:srgbClr val="FF0000"/>
                    </a:solidFill>
                  </a:rPr>
                  <a:t> </a:t>
                </a:r>
                <a:r>
                  <a:rPr lang="ja-JP" altLang="en-US" sz="1700" dirty="0" smtClean="0">
                    <a:solidFill>
                      <a:srgbClr val="FF0000"/>
                    </a:solidFill>
                  </a:rPr>
                  <a:t>を満たすすべての　</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smtClean="0">
                    <a:solidFill>
                      <a:srgbClr val="FF0000"/>
                    </a:solidFill>
                  </a:rPr>
                  <a:t>を</a:t>
                </a:r>
                <a:r>
                  <a:rPr lang="en-US" altLang="ja-JP" sz="1700" i="1" dirty="0" smtClean="0">
                    <a:solidFill>
                      <a:srgbClr val="FF0000"/>
                    </a:solidFill>
                  </a:rPr>
                  <a:t>I</a:t>
                </a:r>
                <a:r>
                  <a:rPr lang="en-US" altLang="ja-JP" sz="1700" i="1" baseline="-25000" dirty="0" smtClean="0">
                    <a:solidFill>
                      <a:srgbClr val="FF0000"/>
                    </a:solidFill>
                  </a:rPr>
                  <a:t>smp</a:t>
                </a:r>
                <a:r>
                  <a:rPr lang="en-US" altLang="ja-JP" sz="1700" dirty="0" smtClean="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smtClean="0">
                    <a:solidFill>
                      <a:srgbClr val="FF0000"/>
                    </a:solidFill>
                  </a:rPr>
                  <a:t>2.4 </a:t>
                </a:r>
                <a:r>
                  <a:rPr lang="ja-JP" altLang="en-US" sz="1700" dirty="0" smtClean="0">
                    <a:solidFill>
                      <a:srgbClr val="FF0000"/>
                    </a:solidFill>
                  </a:rPr>
                  <a:t>発見</a:t>
                </a:r>
                <a:r>
                  <a:rPr lang="ja-JP" altLang="en-US" sz="1700" dirty="0">
                    <a:solidFill>
                      <a:srgbClr val="FF0000"/>
                    </a:solidFill>
                  </a:rPr>
                  <a:t>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a:t>
                </a:r>
                <a:r>
                  <a:rPr lang="ja-JP" altLang="en-US" sz="1700" dirty="0" smtClean="0">
                    <a:solidFill>
                      <a:srgbClr val="FF0000"/>
                    </a:solidFill>
                  </a:rPr>
                  <a:t>中央画素値からヒストグラムを作成</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し，最も頻度が高いものを </a:t>
                </a:r>
                <a:r>
                  <a:rPr lang="en-US" altLang="ja-JP" sz="1700" i="1" dirty="0" smtClean="0">
                    <a:solidFill>
                      <a:srgbClr val="FF0000"/>
                    </a:solidFill>
                  </a:rPr>
                  <a:t>p</a:t>
                </a:r>
                <a:r>
                  <a:rPr lang="en-US" altLang="ja-JP" sz="1700" dirty="0" smtClean="0">
                    <a:solidFill>
                      <a:srgbClr val="FF0000"/>
                    </a:solidFill>
                  </a:rPr>
                  <a:t> </a:t>
                </a:r>
                <a:r>
                  <a:rPr lang="ja-JP" altLang="en-US" sz="1700" dirty="0" smtClean="0">
                    <a:solidFill>
                      <a:srgbClr val="FF0000"/>
                    </a:solidFill>
                  </a:rPr>
                  <a:t>に</a:t>
                </a:r>
                <a:r>
                  <a:rPr lang="ja-JP" altLang="en-US" sz="1700" dirty="0">
                    <a:solidFill>
                      <a:srgbClr val="FF0000"/>
                    </a:solidFill>
                  </a:rPr>
                  <a:t>代入</a:t>
                </a:r>
                <a:endParaRPr lang="en-US" altLang="ja-JP" sz="1700" dirty="0">
                  <a:solidFill>
                    <a:srgbClr val="FF0000"/>
                  </a:solidFill>
                </a:endParaRPr>
              </a:p>
              <a:p>
                <a:pPr marL="457200" lvl="1" indent="0">
                  <a:lnSpc>
                    <a:spcPct val="100000"/>
                  </a:lnSpc>
                  <a:spcBef>
                    <a:spcPts val="600"/>
                  </a:spcBef>
                  <a:buNone/>
                </a:pPr>
                <a:r>
                  <a:rPr lang="en-US" altLang="ja-JP" sz="1700" dirty="0" smtClean="0"/>
                  <a:t>2.4 </a:t>
                </a:r>
                <a:r>
                  <a:rPr lang="ja-JP" altLang="en-US" sz="1700" dirty="0" smtClean="0"/>
                  <a:t>全画素</a:t>
                </a:r>
                <a:r>
                  <a:rPr lang="ja-JP" altLang="en-US" sz="1700" dirty="0"/>
                  <a:t>の合成がなされたら</a:t>
                </a:r>
                <a:r>
                  <a:rPr lang="ja-JP" altLang="en-US" sz="1700" dirty="0" smtClean="0"/>
                  <a:t>終了</a:t>
                </a:r>
              </a:p>
              <a:p>
                <a:pPr marL="457200" lvl="1" indent="0">
                  <a:lnSpc>
                    <a:spcPct val="100000"/>
                  </a:lnSpc>
                  <a:spcBef>
                    <a:spcPts val="600"/>
                  </a:spcBef>
                  <a:buNone/>
                </a:pPr>
                <a:endParaRPr lang="en-US" altLang="ja-JP" sz="1800" dirty="0"/>
              </a:p>
              <a:p>
                <a:pPr marL="457200" lvl="1" indent="0">
                  <a:lnSpc>
                    <a:spcPct val="100000"/>
                  </a:lnSpc>
                  <a:spcBef>
                    <a:spcPts val="600"/>
                  </a:spcBef>
                  <a:buNone/>
                </a:pPr>
                <a:r>
                  <a:rPr lang="en-US" altLang="ja-JP" sz="1800" dirty="0"/>
                  <a:t>※ </a:t>
                </a:r>
                <a:r>
                  <a:rPr lang="ja-JP" altLang="en-US" sz="1800" dirty="0"/>
                  <a:t>論文で紹介されているアルゴリズムはもう少し複雑</a:t>
                </a:r>
              </a:p>
              <a:p>
                <a:pPr marL="457200" lvl="1" indent="0">
                  <a:lnSpc>
                    <a:spcPct val="100000"/>
                  </a:lnSpc>
                  <a:spcBef>
                    <a:spcPts val="600"/>
                  </a:spcBef>
                  <a:buNone/>
                </a:pPr>
                <a:endParaRPr kumimoji="1"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437642" y="1658303"/>
                <a:ext cx="6610018" cy="5073318"/>
              </a:xfrm>
              <a:blipFill rotWithShape="0">
                <a:blip r:embed="rId3"/>
                <a:stretch>
                  <a:fillRect l="-2122" t="-962" b="-962"/>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278782" y="1907055"/>
            <a:ext cx="4867714" cy="2143182"/>
          </a:xfrm>
          <a:prstGeom prst="rect">
            <a:avLst/>
          </a:prstGeom>
        </p:spPr>
      </p:pic>
      <p:sp>
        <p:nvSpPr>
          <p:cNvPr id="6" name="正方形/長方形 5"/>
          <p:cNvSpPr/>
          <p:nvPr/>
        </p:nvSpPr>
        <p:spPr>
          <a:xfrm>
            <a:off x="779478" y="4028896"/>
            <a:ext cx="1451038"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rPr>
              <a:t>example</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2989278" y="4028896"/>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499020" y="4671673"/>
            <a:ext cx="4763859" cy="1940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a:p>
            <a:r>
              <a:rPr lang="ja-JP" altLang="en-US" sz="2400" dirty="0" smtClean="0"/>
              <a:t>注目画素 </a:t>
            </a:r>
            <a:r>
              <a:rPr lang="en-US" altLang="ja-JP" sz="2400" i="1" dirty="0" smtClean="0"/>
              <a:t>p</a:t>
            </a:r>
            <a:r>
              <a:rPr lang="en-US" altLang="ja-JP" sz="2400" dirty="0" smtClean="0"/>
              <a:t> </a:t>
            </a:r>
            <a:r>
              <a:rPr lang="ja-JP" altLang="en-US" sz="2400" dirty="0" smtClean="0"/>
              <a:t>の近傍 </a:t>
            </a:r>
            <a:r>
              <a:rPr lang="en-US" altLang="ja-JP" sz="2400" dirty="0" smtClean="0"/>
              <a:t>w(</a:t>
            </a:r>
            <a:r>
              <a:rPr lang="en-US" altLang="ja-JP" sz="2400" i="1" dirty="0" smtClean="0"/>
              <a:t>p</a:t>
            </a:r>
            <a:r>
              <a:rPr lang="en-US" altLang="ja-JP" sz="2400" dirty="0" smtClean="0"/>
              <a:t>)</a:t>
            </a:r>
            <a:r>
              <a:rPr lang="ja-JP" altLang="en-US" sz="2400" dirty="0"/>
              <a:t> </a:t>
            </a:r>
            <a:r>
              <a:rPr lang="ja-JP" altLang="en-US" sz="2400" dirty="0" smtClean="0"/>
              <a:t>と似た領域 </a:t>
            </a:r>
            <a:r>
              <a:rPr lang="en-US" altLang="ja-JP" sz="2400" dirty="0" smtClean="0"/>
              <a:t>w’ </a:t>
            </a:r>
            <a:r>
              <a:rPr lang="ja-JP" altLang="en-US" sz="2400" dirty="0" smtClean="0"/>
              <a:t>を </a:t>
            </a:r>
            <a:r>
              <a:rPr lang="en-US" altLang="ja-JP" sz="2400" dirty="0" smtClean="0"/>
              <a:t>example</a:t>
            </a:r>
            <a:r>
              <a:rPr lang="ja-JP" altLang="en-US" sz="2400" dirty="0" smtClean="0"/>
              <a:t>から検索</a:t>
            </a:r>
            <a:endParaRPr lang="ja-JP" altLang="en-US" sz="2400" dirty="0"/>
          </a:p>
        </p:txBody>
      </p:sp>
      <p:sp>
        <p:nvSpPr>
          <p:cNvPr id="11" name="タイトル 1"/>
          <p:cNvSpPr txBox="1">
            <a:spLocks/>
          </p:cNvSpPr>
          <p:nvPr/>
        </p:nvSpPr>
        <p:spPr>
          <a:xfrm>
            <a:off x="512895" y="508482"/>
            <a:ext cx="4507708"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smtClean="0"/>
              <a:t>画素ごとに合成</a:t>
            </a:r>
            <a:endParaRPr lang="ja-JP" altLang="en-US" dirty="0"/>
          </a:p>
        </p:txBody>
      </p:sp>
      <p:sp>
        <p:nvSpPr>
          <p:cNvPr id="12" name="正方形/長方形 11"/>
          <p:cNvSpPr/>
          <p:nvPr/>
        </p:nvSpPr>
        <p:spPr>
          <a:xfrm>
            <a:off x="5146495" y="459619"/>
            <a:ext cx="6841066" cy="830997"/>
          </a:xfrm>
          <a:prstGeom prst="rect">
            <a:avLst/>
          </a:prstGeom>
        </p:spPr>
        <p:txBody>
          <a:bodyPr wrap="square">
            <a:spAutoFit/>
          </a:bodyPr>
          <a:lstStyle/>
          <a:p>
            <a:r>
              <a:rPr lang="en-US" altLang="ja-JP" sz="2400" dirty="0"/>
              <a:t>Alexei A. </a:t>
            </a:r>
            <a:r>
              <a:rPr lang="en-US" altLang="ja-JP" sz="2400" dirty="0" err="1"/>
              <a:t>Efros</a:t>
            </a:r>
            <a:r>
              <a:rPr lang="en-US" altLang="ja-JP" sz="2400" dirty="0"/>
              <a:t> and Thomas K. Leung, Texture Synthesis by Non-parametric Sampling, ICCV 1999</a:t>
            </a:r>
            <a:endParaRPr lang="ja-JP" altLang="en-US" sz="2400" dirty="0"/>
          </a:p>
        </p:txBody>
      </p:sp>
    </p:spTree>
    <p:extLst>
      <p:ext uri="{BB962C8B-B14F-4D97-AF65-F5344CB8AC3E}">
        <p14:creationId xmlns:p14="http://schemas.microsoft.com/office/powerpoint/2010/main" val="3833416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smtClean="0"/>
              <a:t>実装例 </a:t>
            </a:r>
            <a:r>
              <a:rPr kumimoji="1" lang="en-US" altLang="ja-JP" dirty="0" smtClean="0"/>
              <a:t>– </a:t>
            </a:r>
            <a:r>
              <a:rPr kumimoji="1" lang="ja-JP" altLang="en-US" sz="2400" dirty="0" smtClean="0"/>
              <a:t>プログラミング課題として出題します</a:t>
            </a:r>
            <a:endParaRPr kumimoji="1" lang="ja-JP" altLang="en-US" dirty="0"/>
          </a:p>
        </p:txBody>
      </p:sp>
      <p:sp>
        <p:nvSpPr>
          <p:cNvPr id="3" name="コンテンツ プレースホルダー 2"/>
          <p:cNvSpPr>
            <a:spLocks noGrp="1"/>
          </p:cNvSpPr>
          <p:nvPr>
            <p:ph idx="1"/>
          </p:nvPr>
        </p:nvSpPr>
        <p:spPr>
          <a:xfrm>
            <a:off x="719847" y="1343722"/>
            <a:ext cx="11267714" cy="5296829"/>
          </a:xfrm>
        </p:spPr>
        <p:txBody>
          <a:bodyPr/>
          <a:lstStyle/>
          <a:p>
            <a:endParaRPr kumimoji="1" lang="ja-JP" altLang="en-US"/>
          </a:p>
        </p:txBody>
      </p:sp>
    </p:spTree>
    <p:extLst>
      <p:ext uri="{BB962C8B-B14F-4D97-AF65-F5344CB8AC3E}">
        <p14:creationId xmlns:p14="http://schemas.microsoft.com/office/powerpoint/2010/main" val="381341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endParaRPr lang="ja-JP" altLang="en-US" sz="2400" dirty="0"/>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7" name="正方形/長方形 6"/>
          <p:cNvSpPr/>
          <p:nvPr/>
        </p:nvSpPr>
        <p:spPr>
          <a:xfrm>
            <a:off x="4450777" y="1023647"/>
            <a:ext cx="1644425" cy="307777"/>
          </a:xfrm>
          <a:prstGeom prst="rect">
            <a:avLst/>
          </a:prstGeom>
        </p:spPr>
        <p:txBody>
          <a:bodyPr wrap="none">
            <a:spAutoFit/>
          </a:bodyPr>
          <a:lstStyle/>
          <a:p>
            <a:r>
              <a:rPr lang="en-US" altLang="ja-JP" sz="1400" dirty="0" smtClean="0"/>
              <a:t>[</a:t>
            </a:r>
            <a:r>
              <a:rPr lang="en-US" altLang="ja-JP" sz="1400" dirty="0" err="1" smtClean="0"/>
              <a:t>Kwatra</a:t>
            </a:r>
            <a:r>
              <a:rPr lang="en-US" altLang="ja-JP" sz="1400" dirty="0" smtClean="0"/>
              <a:t> et al. 2005] </a:t>
            </a:r>
            <a:endParaRPr lang="ja-JP" altLang="en-US" sz="1400" dirty="0"/>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smtClean="0"/>
                  <a:t>最適化により画像</a:t>
                </a:r>
                <a:r>
                  <a:rPr lang="en-US" altLang="ja-JP" dirty="0" smtClean="0"/>
                  <a:t>X</a:t>
                </a:r>
                <a:r>
                  <a:rPr lang="ja-JP" altLang="en-US" dirty="0" smtClean="0"/>
                  <a:t>を</a:t>
                </a:r>
                <a:r>
                  <a:rPr lang="ja-JP" altLang="en-US" dirty="0"/>
                  <a:t>求</a:t>
                </a:r>
                <a:r>
                  <a:rPr lang="ja-JP" altLang="en-US" dirty="0" smtClean="0"/>
                  <a:t>める</a:t>
                </a:r>
                <a:endParaRPr lang="en-US" altLang="ja-JP" dirty="0" smtClean="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p:spTree>
    <p:extLst>
      <p:ext uri="{BB962C8B-B14F-4D97-AF65-F5344CB8AC3E}">
        <p14:creationId xmlns:p14="http://schemas.microsoft.com/office/powerpoint/2010/main" val="1727623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endParaRPr lang="ja-JP" altLang="en-US" sz="2400" dirty="0"/>
          </a:p>
        </p:txBody>
      </p:sp>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7" name="正方形/長方形 6"/>
          <p:cNvSpPr/>
          <p:nvPr/>
        </p:nvSpPr>
        <p:spPr>
          <a:xfrm>
            <a:off x="4450777" y="1023647"/>
            <a:ext cx="1644425" cy="307777"/>
          </a:xfrm>
          <a:prstGeom prst="rect">
            <a:avLst/>
          </a:prstGeom>
        </p:spPr>
        <p:txBody>
          <a:bodyPr wrap="none">
            <a:spAutoFit/>
          </a:bodyPr>
          <a:lstStyle/>
          <a:p>
            <a:r>
              <a:rPr lang="en-US" altLang="ja-JP" sz="1400" dirty="0" smtClean="0"/>
              <a:t>[</a:t>
            </a:r>
            <a:r>
              <a:rPr lang="en-US" altLang="ja-JP" sz="1400" dirty="0" err="1" smtClean="0"/>
              <a:t>Kwatra</a:t>
            </a:r>
            <a:r>
              <a:rPr lang="en-US" altLang="ja-JP" sz="1400" dirty="0" smtClean="0"/>
              <a:t> et al. 2005] </a:t>
            </a:r>
            <a:endParaRPr lang="ja-JP" altLang="en-US" sz="1400" dirty="0"/>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smtClean="0"/>
                  <a:t>入力 </a:t>
                </a:r>
                <a:r>
                  <a:rPr lang="en-US" altLang="ja-JP" sz="2400" dirty="0" smtClean="0"/>
                  <a:t>: </a:t>
                </a:r>
                <a:r>
                  <a:rPr lang="ja-JP" altLang="en-US" sz="2400" dirty="0" smtClean="0"/>
                  <a:t>サンプル画像 </a:t>
                </a:r>
                <a:r>
                  <a:rPr lang="en-US" altLang="ja-JP" sz="2400" dirty="0" smtClean="0"/>
                  <a:t>Z </a:t>
                </a:r>
              </a:p>
              <a:p>
                <a:pPr marL="0" indent="0">
                  <a:lnSpc>
                    <a:spcPct val="110000"/>
                  </a:lnSpc>
                  <a:spcBef>
                    <a:spcPts val="600"/>
                  </a:spcBef>
                  <a:buFont typeface="Arial" panose="020B0604020202020204" pitchFamily="34" charset="0"/>
                  <a:buNone/>
                </a:pPr>
                <a:r>
                  <a:rPr lang="ja-JP" altLang="en-US" sz="2400" dirty="0" smtClean="0"/>
                  <a:t>出力 </a:t>
                </a:r>
                <a:r>
                  <a:rPr lang="en-US" altLang="ja-JP" sz="2400" dirty="0" smtClean="0"/>
                  <a:t>: </a:t>
                </a:r>
                <a:r>
                  <a:rPr lang="ja-JP" altLang="en-US" sz="2400" dirty="0" smtClean="0"/>
                  <a:t>合成画像 </a:t>
                </a:r>
                <a:r>
                  <a:rPr lang="en-US" altLang="ja-JP" sz="2400" dirty="0" smtClean="0"/>
                  <a:t>X</a:t>
                </a:r>
              </a:p>
              <a:p>
                <a:pPr marL="0" indent="0">
                  <a:lnSpc>
                    <a:spcPct val="110000"/>
                  </a:lnSpc>
                  <a:spcBef>
                    <a:spcPts val="600"/>
                  </a:spcBef>
                  <a:buFont typeface="Arial" panose="020B0604020202020204" pitchFamily="34" charset="0"/>
                  <a:buNone/>
                </a:pPr>
                <a:endParaRPr lang="en-US" altLang="ja-JP" sz="1400" dirty="0" smtClean="0"/>
              </a:p>
              <a:p>
                <a:pPr marL="457200" indent="-457200">
                  <a:lnSpc>
                    <a:spcPct val="110000"/>
                  </a:lnSpc>
                  <a:spcBef>
                    <a:spcPts val="600"/>
                  </a:spcBef>
                  <a:buFont typeface="Arial" panose="020B0604020202020204" pitchFamily="34" charset="0"/>
                  <a:buAutoNum type="arabicPeriod"/>
                </a:pPr>
                <a:r>
                  <a:rPr lang="en-US" altLang="ja-JP" sz="2400" dirty="0" smtClean="0"/>
                  <a:t>X</a:t>
                </a:r>
                <a:r>
                  <a:rPr lang="ja-JP" altLang="en-US" sz="2400" dirty="0" smtClean="0"/>
                  <a:t>を乱数で初期化</a:t>
                </a:r>
                <a:endParaRPr lang="en-US" altLang="ja-JP" sz="2400" dirty="0" smtClean="0"/>
              </a:p>
              <a:p>
                <a:pPr marL="457200" indent="-457200">
                  <a:lnSpc>
                    <a:spcPct val="110000"/>
                  </a:lnSpc>
                  <a:spcBef>
                    <a:spcPts val="600"/>
                  </a:spcBef>
                  <a:buFont typeface="Arial" panose="020B0604020202020204" pitchFamily="34" charset="0"/>
                  <a:buAutoNum type="arabicPeriod"/>
                </a:pPr>
                <a:r>
                  <a:rPr lang="ja-JP" altLang="en-US" sz="2400" dirty="0" smtClean="0"/>
                  <a:t>収束まで以下を繰り返す</a:t>
                </a:r>
                <a:endParaRPr lang="en-US" altLang="ja-JP" sz="2400" dirty="0" smtClean="0"/>
              </a:p>
              <a:p>
                <a:pPr marL="457200" lvl="1" indent="0">
                  <a:lnSpc>
                    <a:spcPct val="110000"/>
                  </a:lnSpc>
                  <a:spcBef>
                    <a:spcPts val="600"/>
                  </a:spcBef>
                  <a:buNone/>
                </a:pPr>
                <a:r>
                  <a:rPr lang="en-US" altLang="ja-JP" sz="2000" b="1" dirty="0" smtClean="0"/>
                  <a:t>2-1.</a:t>
                </a:r>
                <a:r>
                  <a:rPr lang="ja-JP" altLang="en-US" sz="2000" b="1" dirty="0"/>
                  <a:t> </a:t>
                </a:r>
                <a:r>
                  <a:rPr lang="ja-JP" altLang="en-US" sz="2000" b="1" dirty="0" smtClean="0"/>
                  <a:t>任意の画素</a:t>
                </a:r>
                <a:r>
                  <a:rPr lang="en-US" altLang="ja-JP" sz="2000" b="1" dirty="0" smtClean="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smtClean="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smtClean="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smtClean="0"/>
                  <a:t>を検索</a:t>
                </a:r>
                <a:endParaRPr lang="en-US" altLang="ja-JP" sz="2000" b="1" dirty="0" smtClean="0"/>
              </a:p>
              <a:p>
                <a:pPr marL="457200" lvl="1" indent="0">
                  <a:lnSpc>
                    <a:spcPct val="110000"/>
                  </a:lnSpc>
                  <a:spcBef>
                    <a:spcPts val="600"/>
                  </a:spcBef>
                  <a:buNone/>
                </a:pPr>
                <a:r>
                  <a:rPr lang="en-US" altLang="ja-JP" sz="2000" b="1" dirty="0" smtClean="0"/>
                  <a:t>2-2. </a:t>
                </a:r>
                <a:r>
                  <a:rPr lang="ja-JP" altLang="en-US" sz="2000" b="1" dirty="0"/>
                  <a:t>発見</a:t>
                </a:r>
                <a:r>
                  <a:rPr lang="ja-JP" altLang="en-US" sz="2000" b="1" dirty="0" smtClean="0"/>
                  <a:t>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smtClean="0"/>
                  <a:t>X</a:t>
                </a:r>
                <a:r>
                  <a:rPr lang="ja-JP" altLang="en-US" sz="2000" b="1" dirty="0" smtClean="0"/>
                  <a:t>にコピー</a:t>
                </a:r>
                <a:endParaRPr lang="en-US" altLang="ja-JP" sz="2000" b="1" dirty="0" smtClean="0"/>
              </a:p>
              <a:p>
                <a:pPr marL="457200" lvl="1" indent="0">
                  <a:lnSpc>
                    <a:spcPct val="110000"/>
                  </a:lnSpc>
                  <a:spcBef>
                    <a:spcPts val="600"/>
                  </a:spcBef>
                  <a:buNone/>
                </a:pPr>
                <a:r>
                  <a:rPr lang="en-US" altLang="ja-JP" sz="2000" dirty="0" smtClean="0"/>
                  <a:t>※</a:t>
                </a:r>
                <a:r>
                  <a:rPr lang="ja-JP" altLang="en-US" sz="2000" dirty="0" smtClean="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smtClean="0"/>
                  <a:t>重なっている画素は平均を撮る</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rotWithShape="0">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4560864" cy="646331"/>
          </a:xfrm>
          <a:prstGeom prst="rect">
            <a:avLst/>
          </a:prstGeom>
        </p:spPr>
        <p:txBody>
          <a:bodyPr wrap="none">
            <a:spAutoFit/>
          </a:bodyPr>
          <a:lstStyle/>
          <a:p>
            <a:r>
              <a:rPr lang="en-US" altLang="ja-JP" dirty="0" smtClean="0"/>
              <a:t>※</a:t>
            </a:r>
            <a:r>
              <a:rPr lang="ja-JP" altLang="en-US" dirty="0" smtClean="0"/>
              <a:t>論文では，平均でなく、重み付き平均をとる</a:t>
            </a:r>
            <a:endParaRPr lang="en-US" altLang="ja-JP" dirty="0" smtClean="0"/>
          </a:p>
          <a:p>
            <a:r>
              <a:rPr lang="ja-JP" altLang="en-US" dirty="0" smtClean="0"/>
              <a:t>手法なども議論されている</a:t>
            </a:r>
            <a:endParaRPr lang="ja-JP" altLang="en-US" dirty="0"/>
          </a:p>
        </p:txBody>
      </p:sp>
    </p:spTree>
    <p:extLst>
      <p:ext uri="{BB962C8B-B14F-4D97-AF65-F5344CB8AC3E}">
        <p14:creationId xmlns:p14="http://schemas.microsoft.com/office/powerpoint/2010/main" val="159379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smtClean="0"/>
              <a:t>多重解像度</a:t>
            </a:r>
            <a:r>
              <a:rPr lang="ja-JP" altLang="en-US" dirty="0" smtClean="0"/>
              <a:t>を</a:t>
            </a:r>
            <a:r>
              <a:rPr lang="ja-JP" altLang="en-US" dirty="0"/>
              <a:t>考慮</a:t>
            </a:r>
            <a:r>
              <a:rPr lang="ja-JP" altLang="en-US" dirty="0" smtClean="0"/>
              <a:t>した</a:t>
            </a:r>
            <a:r>
              <a:rPr lang="ja-JP" altLang="en-US" dirty="0"/>
              <a:t>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乱数初期化</a:t>
            </a:r>
            <a:endParaRPr lang="ja-JP" altLang="en-US" sz="2000" dirty="0"/>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サンプル</a:t>
            </a:r>
            <a:endParaRPr lang="ja-JP" altLang="en-US" sz="2000" dirty="0"/>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逐次</a:t>
            </a:r>
            <a:r>
              <a:rPr lang="ja-JP" altLang="en-US" sz="2000" dirty="0"/>
              <a:t>計算</a:t>
            </a:r>
          </a:p>
        </p:txBody>
      </p:sp>
      <p:sp>
        <p:nvSpPr>
          <p:cNvPr id="41" name="右矢印 40"/>
          <p:cNvSpPr/>
          <p:nvPr/>
        </p:nvSpPr>
        <p:spPr>
          <a:xfrm>
            <a:off x="7584508" y="1276020"/>
            <a:ext cx="483982" cy="365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spTree>
    <p:extLst>
      <p:ext uri="{BB962C8B-B14F-4D97-AF65-F5344CB8AC3E}">
        <p14:creationId xmlns:p14="http://schemas.microsoft.com/office/powerpoint/2010/main" val="354960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5771548"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5771548"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5"/>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5" name="正方形/長方形 14"/>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6"/>
                <a:stretch>
                  <a:fillRect l="-1384" t="-1765" b="-10588"/>
                </a:stretch>
              </a:blipFill>
            </p:spPr>
            <p:txBody>
              <a:bodyPr/>
              <a:lstStyle/>
              <a:p>
                <a:r>
                  <a:rPr lang="ja-JP" altLang="en-US">
                    <a:noFill/>
                  </a:rPr>
                  <a:t> </a:t>
                </a:r>
              </a:p>
            </p:txBody>
          </p:sp>
        </mc:Fallback>
      </mc:AlternateContent>
      <p:sp>
        <p:nvSpPr>
          <p:cNvPr id="16" name="正方形/長方形 15"/>
          <p:cNvSpPr/>
          <p:nvPr/>
        </p:nvSpPr>
        <p:spPr>
          <a:xfrm>
            <a:off x="933856" y="2898843"/>
            <a:ext cx="1488332" cy="14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smtClean="0"/>
              <a:t>Z</a:t>
            </a:r>
            <a:endParaRPr kumimoji="1" lang="ja-JP" altLang="en-US" dirty="0"/>
          </a:p>
        </p:txBody>
      </p:sp>
      <p:sp>
        <p:nvSpPr>
          <p:cNvPr id="17" name="正方形/長方形 16"/>
          <p:cNvSpPr/>
          <p:nvPr/>
        </p:nvSpPr>
        <p:spPr>
          <a:xfrm>
            <a:off x="3180944" y="3044757"/>
            <a:ext cx="1147865" cy="114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0" dirty="0"/>
              <a:t>X</a:t>
            </a:r>
            <a:endParaRPr kumimoji="1" lang="ja-JP" altLang="en-US" dirty="0"/>
          </a:p>
        </p:txBody>
      </p:sp>
      <p:sp>
        <p:nvSpPr>
          <p:cNvPr id="18" name="右矢印 17"/>
          <p:cNvSpPr/>
          <p:nvPr/>
        </p:nvSpPr>
        <p:spPr>
          <a:xfrm>
            <a:off x="2548647" y="3132305"/>
            <a:ext cx="544749" cy="89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24816" y="5000016"/>
            <a:ext cx="4924231" cy="70788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Z</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を合成する問題を考える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上記論文は，画像縮小への応用を紹介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74275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29897"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29897"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2188723"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smtClean="0">
                              <a:latin typeface="Cambria Math" panose="02040503050406030204" pitchFamily="18" charset="0"/>
                            </a:rPr>
                          </m:ctrlPr>
                        </m:naryPr>
                        <m:sub>
                          <m:r>
                            <a:rPr lang="en-US" altLang="ja-JP" b="0" i="1" smtClean="0">
                              <a:latin typeface="Cambria Math" panose="02040503050406030204" pitchFamily="18" charset="0"/>
                            </a:rPr>
                            <m:t>𝑞</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𝑍</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b="0" i="1" smtClean="0">
                                      <a:latin typeface="Cambria Math" panose="02040503050406030204" pitchFamily="18" charset="0"/>
                                    </a:rPr>
                                    <m:t>𝑞</m:t>
                                  </m:r>
                                </m:sub>
                              </m:sSub>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b="1" i="1" smtClean="0">
                                      <a:latin typeface="Cambria Math" panose="02040503050406030204" pitchFamily="18" charset="0"/>
                                    </a:rPr>
                                    <m:t>𝒒</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2188723"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p:pic>
        <p:nvPicPr>
          <p:cNvPr id="5" name="図 4"/>
          <p:cNvPicPr>
            <a:picLocks noChangeAspect="1"/>
          </p:cNvPicPr>
          <p:nvPr/>
        </p:nvPicPr>
        <p:blipFill>
          <a:blip r:embed="rId5"/>
          <a:stretch>
            <a:fillRect/>
          </a:stretch>
        </p:blipFill>
        <p:spPr>
          <a:xfrm>
            <a:off x="2641869" y="2809837"/>
            <a:ext cx="3885389" cy="2277878"/>
          </a:xfrm>
          <a:prstGeom prst="rect">
            <a:avLst/>
          </a:prstGeom>
        </p:spPr>
      </p:pic>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6014740" y="1719018"/>
                <a:ext cx="1961942" cy="10922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ja-JP" sz="4000" i="1" smtClean="0">
                          <a:latin typeface="Cambria Math" panose="02040503050406030204" pitchFamily="18" charset="0"/>
                        </a:rPr>
                        <m:t>+</m:t>
                      </m:r>
                    </m:oMath>
                  </m:oMathPara>
                </a14:m>
                <a:endParaRPr lang="ja-JP" altLang="en-US" sz="4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6014740" y="1719018"/>
                <a:ext cx="1961942" cy="1092276"/>
              </a:xfrm>
              <a:prstGeom prst="rect">
                <a:avLst/>
              </a:prstGeom>
              <a:blipFill rotWithShape="0">
                <a:blip r:embed="rId7"/>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8"/>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702341" y="5214026"/>
                <a:ext cx="5272391" cy="1066959"/>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Input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0" i="1" smtClean="0">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𝒒</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画像内から探し，そこへ</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i="1">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満遍なく入力画像が使われる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702341" y="5214026"/>
                <a:ext cx="5272391" cy="1066959"/>
              </a:xfrm>
              <a:prstGeom prst="rect">
                <a:avLst/>
              </a:prstGeom>
              <a:blipFill rotWithShape="0">
                <a:blip r:embed="rId9"/>
                <a:stretch>
                  <a:fillRect l="-1156" t="-571" r="-1272" b="-9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10"/>
                <a:stretch>
                  <a:fillRect l="-1384" t="-1765" b="-10588"/>
                </a:stretch>
              </a:blipFill>
            </p:spPr>
            <p:txBody>
              <a:bodyPr/>
              <a:lstStyle/>
              <a:p>
                <a:r>
                  <a:rPr lang="ja-JP" altLang="en-US">
                    <a:noFill/>
                  </a:rPr>
                  <a:t> </a:t>
                </a:r>
              </a:p>
            </p:txBody>
          </p:sp>
        </mc:Fallback>
      </mc:AlternateContent>
      <p:sp>
        <p:nvSpPr>
          <p:cNvPr id="3" name="正方形/長方形 2"/>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52682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49887" y="1379299"/>
            <a:ext cx="11679389" cy="2568587"/>
          </a:xfrm>
          <a:prstGeom prst="rect">
            <a:avLst/>
          </a:prstGeom>
        </p:spPr>
      </p:pic>
      <p:sp>
        <p:nvSpPr>
          <p:cNvPr id="2" name="タイトル 1"/>
          <p:cNvSpPr>
            <a:spLocks noGrp="1"/>
          </p:cNvSpPr>
          <p:nvPr>
            <p:ph type="title"/>
          </p:nvPr>
        </p:nvSpPr>
        <p:spPr>
          <a:xfrm>
            <a:off x="278781" y="783771"/>
            <a:ext cx="11708780" cy="733270"/>
          </a:xfrm>
        </p:spPr>
        <p:txBody>
          <a:bodyPr>
            <a:normAutofit/>
          </a:bodyPr>
          <a:lstStyle/>
          <a:p>
            <a:pPr algn="ctr"/>
            <a:r>
              <a:rPr kumimoji="1" lang="ja-JP" altLang="en-US" sz="3600" dirty="0" smtClean="0"/>
              <a:t>結果 </a:t>
            </a:r>
            <a:r>
              <a:rPr lang="en-US" altLang="ja-JP" sz="3600" dirty="0" smtClean="0"/>
              <a:t>[</a:t>
            </a:r>
            <a:r>
              <a:rPr lang="en-US" altLang="ja-JP" sz="3600" dirty="0" err="1"/>
              <a:t>Simakov</a:t>
            </a:r>
            <a:r>
              <a:rPr lang="en-US" altLang="ja-JP" sz="3600" dirty="0"/>
              <a:t> et al. CVPR 2008]</a:t>
            </a:r>
            <a:endParaRPr kumimoji="1" lang="ja-JP" altLang="en-US" sz="3600" dirty="0"/>
          </a:p>
        </p:txBody>
      </p:sp>
      <p:sp>
        <p:nvSpPr>
          <p:cNvPr id="3" name="コンテンツ プレースホルダー 2"/>
          <p:cNvSpPr>
            <a:spLocks noGrp="1"/>
          </p:cNvSpPr>
          <p:nvPr>
            <p:ph idx="1"/>
          </p:nvPr>
        </p:nvSpPr>
        <p:spPr>
          <a:xfrm>
            <a:off x="13083623" y="971139"/>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13398231" y="1631313"/>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559859" y="3357082"/>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528766" y="4548911"/>
            <a:ext cx="11663234" cy="230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元画像 </a:t>
            </a:r>
            <a:r>
              <a:rPr lang="en-US" altLang="ja-JP" dirty="0" smtClean="0"/>
              <a:t>T</a:t>
            </a:r>
            <a:r>
              <a:rPr lang="en-US" altLang="ja-JP" baseline="-25000" dirty="0" smtClean="0"/>
              <a:t>0 </a:t>
            </a:r>
            <a:r>
              <a:rPr lang="ja-JP" altLang="en-US" dirty="0" smtClean="0"/>
              <a:t>から以下を繰り返す</a:t>
            </a:r>
            <a:endParaRPr lang="en-US" altLang="ja-JP" dirty="0" smtClean="0"/>
          </a:p>
          <a:p>
            <a:pPr marL="457200" indent="-457200">
              <a:buFont typeface="Arial" panose="020B0604020202020204" pitchFamily="34" charset="0"/>
              <a:buAutoNum type="arabicPeriod"/>
            </a:pPr>
            <a:r>
              <a:rPr lang="ja-JP" altLang="en-US" dirty="0" smtClean="0"/>
              <a:t>サイズを</a:t>
            </a:r>
            <a:r>
              <a:rPr lang="en-US" altLang="ja-JP" dirty="0" smtClean="0"/>
              <a:t>0.95</a:t>
            </a:r>
            <a:r>
              <a:rPr lang="ja-JP" altLang="en-US" dirty="0" smtClean="0"/>
              <a:t>倍し，これを初期解に</a:t>
            </a:r>
            <a:endParaRPr lang="en-US" altLang="ja-JP" dirty="0"/>
          </a:p>
          <a:p>
            <a:pPr marL="457200" indent="-457200">
              <a:buFont typeface="Arial" panose="020B0604020202020204" pitchFamily="34" charset="0"/>
              <a:buAutoNum type="arabicPeriod"/>
            </a:pPr>
            <a:r>
              <a:rPr lang="ja-JP" altLang="en-US" dirty="0" smtClean="0"/>
              <a:t>先の目的関数を最適化（近傍探索とパッチコピーを繰り返す）</a:t>
            </a:r>
            <a:endParaRPr lang="ja-JP" altLang="en-US" dirty="0"/>
          </a:p>
        </p:txBody>
      </p:sp>
    </p:spTree>
    <p:extLst>
      <p:ext uri="{BB962C8B-B14F-4D97-AF65-F5344CB8AC3E}">
        <p14:creationId xmlns:p14="http://schemas.microsoft.com/office/powerpoint/2010/main" val="289138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32228"/>
            <a:ext cx="11708780" cy="733270"/>
          </a:xfrm>
        </p:spPr>
        <p:txBody>
          <a:bodyPr>
            <a:normAutofit/>
          </a:bodyPr>
          <a:lstStyle/>
          <a:p>
            <a:r>
              <a:rPr kumimoji="1" lang="ja-JP" altLang="en-US" sz="3600" dirty="0" smtClean="0"/>
              <a:t>結果 </a:t>
            </a:r>
            <a:r>
              <a:rPr lang="en-US" altLang="ja-JP" sz="3200" dirty="0" smtClean="0"/>
              <a:t>[</a:t>
            </a:r>
            <a:r>
              <a:rPr lang="en-US" altLang="ja-JP" sz="3200" dirty="0"/>
              <a:t>Wei</a:t>
            </a:r>
            <a:r>
              <a:rPr lang="ja-JP" altLang="en-US" sz="3200" dirty="0"/>
              <a:t> </a:t>
            </a:r>
            <a:r>
              <a:rPr lang="en-US" altLang="ja-JP" sz="3200" dirty="0"/>
              <a:t>et al</a:t>
            </a:r>
            <a:r>
              <a:rPr lang="en-US" altLang="ja-JP" sz="3200" dirty="0" smtClean="0"/>
              <a:t>. </a:t>
            </a:r>
            <a:r>
              <a:rPr lang="en-US" altLang="ja-JP" sz="3200" dirty="0"/>
              <a:t>SIGGRAPH 08</a:t>
            </a:r>
            <a:r>
              <a:rPr lang="en-US" altLang="ja-JP" sz="3200" dirty="0" smtClean="0"/>
              <a:t>.]</a:t>
            </a:r>
            <a:endParaRPr kumimoji="1" lang="ja-JP" altLang="en-US" sz="3200" dirty="0"/>
          </a:p>
        </p:txBody>
      </p:sp>
      <p:sp>
        <p:nvSpPr>
          <p:cNvPr id="3" name="コンテンツ プレースホルダー 2"/>
          <p:cNvSpPr>
            <a:spLocks noGrp="1"/>
          </p:cNvSpPr>
          <p:nvPr>
            <p:ph idx="1"/>
          </p:nvPr>
        </p:nvSpPr>
        <p:spPr>
          <a:xfrm>
            <a:off x="8015513" y="419596"/>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8257549" y="1137827"/>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4"/>
          <a:stretch>
            <a:fillRect/>
          </a:stretch>
        </p:blipFill>
        <p:spPr>
          <a:xfrm>
            <a:off x="418646" y="1704521"/>
            <a:ext cx="7289299" cy="3448050"/>
          </a:xfrm>
          <a:prstGeom prst="rect">
            <a:avLst/>
          </a:prstGeom>
        </p:spPr>
      </p:pic>
      <p:sp>
        <p:nvSpPr>
          <p:cNvPr id="11" name="コンテンツ プレースホルダー 2"/>
          <p:cNvSpPr txBox="1">
            <a:spLocks/>
          </p:cNvSpPr>
          <p:nvPr/>
        </p:nvSpPr>
        <p:spPr>
          <a:xfrm>
            <a:off x="613227" y="5397996"/>
            <a:ext cx="7021287" cy="757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smtClean="0"/>
              <a:t>入力画像・合成画像・縮小合成画像</a:t>
            </a:r>
            <a:endParaRPr lang="en-US" altLang="ja-JP" sz="2000" dirty="0" smtClean="0"/>
          </a:p>
          <a:p>
            <a:pPr marL="0" indent="0">
              <a:buFont typeface="Arial" panose="020B0604020202020204" pitchFamily="34" charset="0"/>
              <a:buNone/>
            </a:pPr>
            <a:r>
              <a:rPr lang="ja-JP" altLang="en-US" sz="2000" dirty="0" smtClean="0"/>
              <a:t>合成画像は元画像よりも一様になる</a:t>
            </a:r>
            <a:endParaRPr lang="en-US" altLang="ja-JP" sz="2000" dirty="0" smtClean="0"/>
          </a:p>
          <a:p>
            <a:pPr marL="0" indent="0">
              <a:buFont typeface="Arial" panose="020B0604020202020204" pitchFamily="34" charset="0"/>
              <a:buNone/>
            </a:pPr>
            <a:endParaRPr lang="ja-JP" altLang="en-US" sz="2000" dirty="0"/>
          </a:p>
        </p:txBody>
      </p:sp>
    </p:spTree>
    <p:extLst>
      <p:ext uri="{BB962C8B-B14F-4D97-AF65-F5344CB8AC3E}">
        <p14:creationId xmlns:p14="http://schemas.microsoft.com/office/powerpoint/2010/main" val="622385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smtClean="0"/>
              <a:t>ここまでに</a:t>
            </a:r>
            <a:r>
              <a:rPr lang="ja-JP" altLang="en-US" sz="2400" dirty="0"/>
              <a:t>紹介</a:t>
            </a:r>
            <a:r>
              <a:rPr lang="ja-JP" altLang="en-US" sz="2400" dirty="0" smtClean="0"/>
              <a:t>した</a:t>
            </a:r>
            <a:r>
              <a:rPr kumimoji="1" lang="en-US" altLang="ja-JP" sz="2400" dirty="0" smtClean="0"/>
              <a:t>Texture</a:t>
            </a:r>
            <a:r>
              <a:rPr kumimoji="1" lang="ja-JP" altLang="en-US" sz="2400" dirty="0" smtClean="0"/>
              <a:t>合成</a:t>
            </a:r>
            <a:r>
              <a:rPr lang="ja-JP" altLang="en-US" sz="2400" dirty="0" smtClean="0"/>
              <a:t>は，以下</a:t>
            </a:r>
            <a:r>
              <a:rPr lang="en-US" altLang="ja-JP" sz="2400" dirty="0" smtClean="0"/>
              <a:t>2</a:t>
            </a:r>
            <a:r>
              <a:rPr lang="ja-JP" altLang="en-US" sz="2400" dirty="0" smtClean="0"/>
              <a:t>ステップよりなる</a:t>
            </a:r>
            <a:endParaRPr lang="en-US" altLang="ja-JP" sz="2400" dirty="0" smtClean="0"/>
          </a:p>
          <a:p>
            <a:pPr marL="0" indent="0">
              <a:buNone/>
            </a:pPr>
            <a:r>
              <a:rPr lang="en-US" altLang="ja-JP" sz="2400" dirty="0" smtClean="0"/>
              <a:t>1. </a:t>
            </a:r>
            <a:r>
              <a:rPr lang="ja-JP" altLang="en-US" sz="2400" dirty="0" smtClean="0"/>
              <a:t>最類似</a:t>
            </a:r>
            <a:r>
              <a:rPr lang="en-US" altLang="ja-JP" sz="2400" dirty="0" smtClean="0"/>
              <a:t>Patch</a:t>
            </a:r>
            <a:r>
              <a:rPr lang="ja-JP" altLang="en-US" sz="2400" dirty="0" smtClean="0"/>
              <a:t>検索</a:t>
            </a:r>
            <a:endParaRPr lang="en-US" altLang="ja-JP" sz="2400" dirty="0" smtClean="0"/>
          </a:p>
          <a:p>
            <a:pPr marL="0" indent="0">
              <a:buNone/>
            </a:pPr>
            <a:r>
              <a:rPr kumimoji="1" lang="en-US" altLang="ja-JP" sz="2400" dirty="0" smtClean="0"/>
              <a:t>2. Patch</a:t>
            </a:r>
            <a:r>
              <a:rPr kumimoji="1" lang="ja-JP" altLang="en-US" sz="2400" dirty="0" smtClean="0"/>
              <a:t>の混合</a:t>
            </a:r>
            <a:endParaRPr kumimoji="1" lang="en-US" altLang="ja-JP" sz="2400" dirty="0" smtClean="0"/>
          </a:p>
          <a:p>
            <a:pPr marL="0" indent="0">
              <a:buNone/>
            </a:pPr>
            <a:r>
              <a:rPr lang="ja-JP" altLang="en-US" sz="2400" dirty="0"/>
              <a:t>特</a:t>
            </a:r>
            <a:r>
              <a:rPr lang="ja-JP" altLang="en-US" sz="2400" dirty="0" smtClean="0"/>
              <a:t>に</a:t>
            </a:r>
            <a:r>
              <a:rPr lang="en-US" altLang="ja-JP" sz="2400" dirty="0" smtClean="0"/>
              <a:t>1</a:t>
            </a:r>
            <a:r>
              <a:rPr lang="ja-JP" altLang="en-US" sz="2400" dirty="0" smtClean="0"/>
              <a:t>が計算のボトルネックに</a:t>
            </a:r>
            <a:endParaRPr lang="en-US" altLang="ja-JP" sz="2400" dirty="0" smtClean="0"/>
          </a:p>
          <a:p>
            <a:pPr marL="0" indent="0">
              <a:buNone/>
            </a:pPr>
            <a:endParaRPr kumimoji="1" lang="en-US" altLang="ja-JP" sz="2400" dirty="0"/>
          </a:p>
          <a:p>
            <a:pPr marL="0" indent="0">
              <a:buNone/>
            </a:pPr>
            <a:r>
              <a:rPr lang="en-US" altLang="ja-JP" sz="2400" b="1" dirty="0" smtClean="0">
                <a:solidFill>
                  <a:srgbClr val="FF0000"/>
                </a:solidFill>
                <a:sym typeface="Wingdings" panose="05000000000000000000" pitchFamily="2" charset="2"/>
              </a:rPr>
              <a:t> </a:t>
            </a:r>
            <a:r>
              <a:rPr lang="en-US" altLang="ja-JP" sz="2400" b="1" dirty="0" err="1" smtClean="0">
                <a:solidFill>
                  <a:srgbClr val="FF0000"/>
                </a:solidFill>
                <a:sym typeface="Wingdings" panose="05000000000000000000" pitchFamily="2" charset="2"/>
              </a:rPr>
              <a:t>PatchMatch</a:t>
            </a:r>
            <a:endParaRPr kumimoji="1" lang="en-US" altLang="ja-JP" sz="2400" b="1" dirty="0" smtClean="0">
              <a:solidFill>
                <a:srgbClr val="FF0000"/>
              </a:solidFill>
            </a:endParaRPr>
          </a:p>
          <a:p>
            <a:pPr marL="0" indent="0">
              <a:buNone/>
            </a:pPr>
            <a:r>
              <a:rPr lang="ja-JP" altLang="en-US" sz="2400" dirty="0" smtClean="0"/>
              <a:t>隣接画素の</a:t>
            </a:r>
            <a:r>
              <a:rPr lang="en-US" altLang="ja-JP" sz="2400" dirty="0" smtClean="0"/>
              <a:t>matching</a:t>
            </a:r>
            <a:r>
              <a:rPr lang="ja-JP" altLang="en-US" sz="2400" dirty="0" smtClean="0"/>
              <a:t>を利用した近似的な最類似</a:t>
            </a:r>
            <a:r>
              <a:rPr lang="en-US" altLang="ja-JP" sz="2400" dirty="0" smtClean="0"/>
              <a:t>Patch</a:t>
            </a:r>
            <a:r>
              <a:rPr lang="ja-JP" altLang="en-US" sz="2400" dirty="0" smtClean="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860471" y="6025364"/>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タイトル 13"/>
          <p:cNvSpPr>
            <a:spLocks noGrp="1"/>
          </p:cNvSpPr>
          <p:nvPr>
            <p:ph type="title"/>
          </p:nvPr>
        </p:nvSpPr>
        <p:spPr/>
        <p:txBody>
          <a:bodyPr/>
          <a:lstStyle/>
          <a:p>
            <a:endParaRPr kumimoji="1" lang="ja-JP" altLang="en-US"/>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mtClean="0"/>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spTree>
    <p:extLst>
      <p:ext uri="{BB962C8B-B14F-4D97-AF65-F5344CB8AC3E}">
        <p14:creationId xmlns:p14="http://schemas.microsoft.com/office/powerpoint/2010/main" val="1762549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smtClean="0"/>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smtClean="0"/>
          </a:p>
          <a:p>
            <a:pPr marL="0" indent="0">
              <a:buNone/>
            </a:pPr>
            <a:r>
              <a:rPr lang="ja-JP" altLang="en-US" sz="2000" b="1" dirty="0" smtClean="0"/>
              <a:t>問題</a:t>
            </a:r>
            <a:r>
              <a:rPr lang="ja-JP" altLang="en-US" sz="2000" dirty="0" smtClean="0"/>
              <a:t> 画像</a:t>
            </a:r>
            <a:r>
              <a:rPr lang="en-US" altLang="ja-JP" sz="2000" dirty="0" smtClean="0"/>
              <a:t>A</a:t>
            </a:r>
            <a:r>
              <a:rPr lang="ja-JP" altLang="en-US" sz="2000" dirty="0" smtClean="0"/>
              <a:t>の全パッチについて，画像</a:t>
            </a:r>
            <a:r>
              <a:rPr lang="en-US" altLang="ja-JP" sz="2000" dirty="0" smtClean="0"/>
              <a:t>B</a:t>
            </a:r>
            <a:r>
              <a:rPr lang="ja-JP" altLang="en-US" sz="2000" dirty="0" smtClean="0"/>
              <a:t>内の最も類似するパッチを検索する</a:t>
            </a:r>
            <a:endParaRPr lang="en-US" altLang="ja-JP" sz="2000" dirty="0" smtClean="0"/>
          </a:p>
          <a:p>
            <a:pPr marL="0" indent="0">
              <a:buNone/>
            </a:pPr>
            <a:endParaRPr kumimoji="1" lang="en-US" altLang="ja-JP" sz="2000" dirty="0"/>
          </a:p>
          <a:p>
            <a:pPr marL="457200" indent="-457200">
              <a:buAutoNum type="arabicPeriod"/>
            </a:pPr>
            <a:r>
              <a:rPr lang="ja-JP" altLang="en-US" sz="2000" dirty="0" smtClean="0"/>
              <a:t>初期化</a:t>
            </a:r>
            <a:r>
              <a:rPr lang="en-US" altLang="ja-JP" sz="2000" dirty="0" smtClean="0"/>
              <a:t>: </a:t>
            </a:r>
            <a:r>
              <a:rPr lang="ja-JP" altLang="en-US" sz="2000" dirty="0" smtClean="0"/>
              <a:t>ランダムに対応付け</a:t>
            </a:r>
            <a:endParaRPr lang="en-US" altLang="ja-JP" sz="2000" dirty="0" smtClean="0"/>
          </a:p>
          <a:p>
            <a:pPr marL="457200" indent="-457200">
              <a:buAutoNum type="arabicPeriod"/>
            </a:pPr>
            <a:r>
              <a:rPr lang="ja-JP" altLang="en-US" sz="2000" dirty="0" smtClean="0"/>
              <a:t>更新</a:t>
            </a:r>
            <a:r>
              <a:rPr lang="en-US" altLang="ja-JP" sz="2000" dirty="0" smtClean="0"/>
              <a:t>:</a:t>
            </a:r>
            <a:r>
              <a:rPr lang="ja-JP" altLang="en-US" sz="2000" dirty="0"/>
              <a:t> </a:t>
            </a:r>
            <a:r>
              <a:rPr lang="ja-JP" altLang="en-US" sz="2000" dirty="0" smtClean="0"/>
              <a:t>画像</a:t>
            </a:r>
            <a:r>
              <a:rPr lang="en-US" altLang="ja-JP" sz="2000" dirty="0" smtClean="0"/>
              <a:t>A</a:t>
            </a:r>
            <a:r>
              <a:rPr lang="ja-JP" altLang="en-US" sz="2000" dirty="0" smtClean="0"/>
              <a:t>のパッチをラスタスキャンし</a:t>
            </a:r>
            <a:r>
              <a:rPr lang="en-US" altLang="ja-JP" sz="2000" dirty="0" smtClean="0"/>
              <a:t>…</a:t>
            </a:r>
          </a:p>
          <a:p>
            <a:pPr marL="0" indent="0">
              <a:buNone/>
            </a:pPr>
            <a:r>
              <a:rPr lang="en-US" altLang="ja-JP" sz="2000" b="1" dirty="0" smtClean="0"/>
              <a:t>2-1. Propagate, </a:t>
            </a:r>
            <a:r>
              <a:rPr lang="ja-JP" altLang="en-US" sz="2000" dirty="0" smtClean="0"/>
              <a:t>上隣・左隣のパッチの対応と現在の対応を比べ，最も類似したものを採用</a:t>
            </a:r>
            <a:endParaRPr lang="en-US" altLang="ja-JP" sz="2000" dirty="0" smtClean="0"/>
          </a:p>
          <a:p>
            <a:pPr marL="0" indent="0">
              <a:buNone/>
            </a:pPr>
            <a:r>
              <a:rPr lang="en-US" altLang="ja-JP" sz="2000" b="1" dirty="0" smtClean="0"/>
              <a:t>2-2. Search, </a:t>
            </a:r>
            <a:r>
              <a:rPr lang="ja-JP" altLang="en-US" sz="2000" dirty="0" smtClean="0"/>
              <a:t>ランダムに数個のマッチングを作成し，もし現在の対応よりも類似していれば採用</a:t>
            </a:r>
            <a:endParaRPr lang="en-US" altLang="ja-JP" sz="2000" dirty="0" smtClean="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では青いパッチ対応</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付</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けの更新を行なう．</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類似性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が高ければ対応付けを更新．上のパッチ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パッチ</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を選択し，現在よりも良い対応が見つかれば更新．パッチ選択の窓を徐々に小さくする．</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9595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343650"/>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smtClean="0"/>
              <a:t>　画像</a:t>
            </a:r>
            <a:r>
              <a:rPr lang="ja-JP" altLang="en-US" sz="1800" dirty="0" smtClean="0"/>
              <a:t>処理は，産業・自然科学・エンタテインメントなど，多種多様な分野の発展に関わる非常に重要な技術です</a:t>
            </a:r>
            <a:r>
              <a:rPr lang="ja-JP" altLang="en-US" sz="1800" dirty="0" smtClean="0"/>
              <a:t>．デジタルメディア</a:t>
            </a:r>
            <a:r>
              <a:rPr lang="ja-JP" altLang="en-US" sz="1800" dirty="0" smtClean="0"/>
              <a:t>処理</a:t>
            </a:r>
            <a:r>
              <a:rPr lang="ja-JP" altLang="en-US" sz="1800" dirty="0" smtClean="0"/>
              <a:t>１では，画像処理の基本である，画像データ構造・画像撮影方法・線形フィルタ・非線形フィルタ・フーリエ変換・拡大縮小・補間などについて紹介しました．この内容をさらに発展させ，本デジタルメディア処理２では，計算機が画像を認識する手法について紹介します．具体的には，画像から目的部分を切り抜く領域分割，画像の局所領域の特徴を計算機が理解できる形で記述する特徴抽出，および，抽出した特徴を用いて</a:t>
            </a:r>
            <a:r>
              <a:rPr lang="ja-JP" altLang="en-US" sz="1800" dirty="0"/>
              <a:t>画像</a:t>
            </a:r>
            <a:r>
              <a:rPr lang="ja-JP" altLang="en-US" sz="1800" dirty="0" smtClean="0"/>
              <a:t>を</a:t>
            </a:r>
            <a:r>
              <a:rPr lang="ja-JP" altLang="en-US" sz="1800" dirty="0"/>
              <a:t>識別</a:t>
            </a:r>
            <a:r>
              <a:rPr lang="ja-JP" altLang="en-US" sz="1800" dirty="0" smtClean="0"/>
              <a:t>するパターン認識を紹介します．また，講義の後半では，深層学習を用いた画像処理についても紹介します．</a:t>
            </a:r>
            <a:endParaRPr lang="en-US" altLang="ja-JP" sz="1800" dirty="0" smtClean="0"/>
          </a:p>
          <a:p>
            <a:pPr marL="0" indent="0">
              <a:lnSpc>
                <a:spcPct val="100000"/>
              </a:lnSpc>
              <a:spcBef>
                <a:spcPts val="600"/>
              </a:spcBef>
              <a:buNone/>
            </a:pPr>
            <a:r>
              <a:rPr lang="ja-JP" altLang="en-US" sz="1800" dirty="0" smtClean="0"/>
              <a:t>　それぞれ</a:t>
            </a:r>
            <a:r>
              <a:rPr lang="ja-JP" altLang="en-US" sz="1800" dirty="0" smtClean="0"/>
              <a:t>の技術に関して，コーディング可能な深さで理解できるよう，ソースコードを交えながら詳細な技術解説を行ないます</a:t>
            </a:r>
            <a:r>
              <a:rPr lang="ja-JP" altLang="en-US" sz="1800" dirty="0" smtClean="0"/>
              <a:t>．また，</a:t>
            </a:r>
            <a:r>
              <a:rPr lang="en-US" altLang="ja-JP" sz="1800" dirty="0" smtClean="0"/>
              <a:t>Python</a:t>
            </a:r>
            <a:r>
              <a:rPr lang="ja-JP" altLang="en-US" sz="1800" dirty="0" smtClean="0"/>
              <a:t>を用いたプログラミング演習を</a:t>
            </a:r>
            <a:r>
              <a:rPr lang="ja-JP" altLang="en-US" sz="1800" dirty="0" smtClean="0"/>
              <a:t>通して画像処理手法のより深い理解を目指します．講義資料は井尻の</a:t>
            </a:r>
            <a:r>
              <a:rPr lang="en-US" altLang="ja-JP" sz="1800" dirty="0" smtClean="0"/>
              <a:t>web page</a:t>
            </a:r>
            <a:r>
              <a:rPr lang="ja-JP" altLang="en-US" sz="1800" dirty="0" smtClean="0"/>
              <a:t>に事前にアップロードします．講義動画は，受講者に限り</a:t>
            </a:r>
            <a:r>
              <a:rPr lang="en-US" altLang="ja-JP" sz="1800" dirty="0" err="1" smtClean="0"/>
              <a:t>scomb</a:t>
            </a:r>
            <a:r>
              <a:rPr lang="ja-JP" altLang="en-US" sz="1800" dirty="0" smtClean="0"/>
              <a:t>より閲覧可能です．比較的高度な内容に的を絞って話すので，理解が難しい時は利用してください．</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dirty="0" smtClean="0"/>
          </a:p>
          <a:p>
            <a:pPr marL="342900" indent="-342900">
              <a:lnSpc>
                <a:spcPct val="100000"/>
              </a:lnSpc>
              <a:spcBef>
                <a:spcPts val="600"/>
              </a:spcBef>
              <a:buAutoNum type="arabicPeriod"/>
            </a:pPr>
            <a:r>
              <a:rPr lang="ja-JP" altLang="en-US" sz="1800" dirty="0" smtClean="0"/>
              <a:t>領域分割 </a:t>
            </a:r>
            <a:r>
              <a:rPr lang="en-US" altLang="ja-JP" sz="1800" dirty="0" smtClean="0"/>
              <a:t>– </a:t>
            </a:r>
            <a:r>
              <a:rPr lang="ja-JP" altLang="en-US" sz="1800" dirty="0" smtClean="0"/>
              <a:t>画像の領域分割法について主要なアルゴリズムを説明・実装できる</a:t>
            </a:r>
            <a:endParaRPr lang="en-US" altLang="ja-JP" sz="1800" dirty="0" smtClean="0"/>
          </a:p>
          <a:p>
            <a:pPr marL="342900" indent="-342900">
              <a:lnSpc>
                <a:spcPct val="100000"/>
              </a:lnSpc>
              <a:spcBef>
                <a:spcPts val="600"/>
              </a:spcBef>
              <a:buAutoNum type="arabicPeriod"/>
            </a:pPr>
            <a:r>
              <a:rPr lang="ja-JP" altLang="en-US" sz="1800" dirty="0" smtClean="0"/>
              <a:t>特徴抽出 </a:t>
            </a:r>
            <a:r>
              <a:rPr lang="en-US" altLang="ja-JP" sz="1800" dirty="0" smtClean="0"/>
              <a:t>– </a:t>
            </a:r>
            <a:r>
              <a:rPr lang="ja-JP" altLang="en-US" sz="1800" dirty="0" smtClean="0"/>
              <a:t>画像認識に必要な特徴抽出の基礎を説明・実装できる</a:t>
            </a:r>
            <a:endParaRPr lang="en-US" altLang="ja-JP" sz="1800" dirty="0" smtClean="0"/>
          </a:p>
          <a:p>
            <a:pPr marL="342900" indent="-342900">
              <a:lnSpc>
                <a:spcPct val="100000"/>
              </a:lnSpc>
              <a:spcBef>
                <a:spcPts val="600"/>
              </a:spcBef>
              <a:buAutoNum type="arabicPeriod"/>
            </a:pPr>
            <a:r>
              <a:rPr lang="ja-JP" altLang="en-US" sz="1800" dirty="0" smtClean="0"/>
              <a:t>パタレコ </a:t>
            </a:r>
            <a:r>
              <a:rPr lang="en-US" altLang="ja-JP" sz="1800" dirty="0" smtClean="0"/>
              <a:t>– </a:t>
            </a:r>
            <a:r>
              <a:rPr lang="ja-JP" altLang="en-US" sz="1800" dirty="0" smtClean="0"/>
              <a:t>画像</a:t>
            </a:r>
            <a:r>
              <a:rPr lang="ja-JP" altLang="en-US" sz="1800" dirty="0" smtClean="0"/>
              <a:t>に対するパターン認識（顔認識など）の基礎やアルゴリズムを説明・実装</a:t>
            </a:r>
            <a:r>
              <a:rPr lang="ja-JP" altLang="en-US" sz="1800" dirty="0" smtClean="0"/>
              <a:t>できる</a:t>
            </a:r>
            <a:endParaRPr lang="en-US" altLang="ja-JP" sz="1800" dirty="0" smtClean="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中間</a:t>
            </a:r>
            <a:r>
              <a:rPr lang="ja-JP" altLang="en-US" sz="1800" dirty="0"/>
              <a:t>試験</a:t>
            </a:r>
            <a:r>
              <a:rPr lang="ja-JP" altLang="en-US" sz="1800" dirty="0" smtClean="0"/>
              <a:t>（</a:t>
            </a:r>
            <a:r>
              <a:rPr lang="en-US" altLang="ja-JP" sz="1800" dirty="0" smtClean="0"/>
              <a:t>3</a:t>
            </a:r>
            <a:r>
              <a:rPr lang="en-US" altLang="ja-JP" sz="1800" dirty="0"/>
              <a:t>3</a:t>
            </a:r>
            <a:r>
              <a:rPr lang="en-US" altLang="ja-JP" sz="1800" dirty="0" smtClean="0"/>
              <a:t>%</a:t>
            </a:r>
            <a:r>
              <a:rPr lang="ja-JP" altLang="en-US" sz="1800" dirty="0" smtClean="0"/>
              <a:t>）</a:t>
            </a:r>
            <a:r>
              <a:rPr lang="ja-JP" altLang="en-US" sz="1800" dirty="0"/>
              <a:t>，</a:t>
            </a:r>
            <a:r>
              <a:rPr lang="ja-JP" altLang="en-US" sz="1800" dirty="0" smtClean="0"/>
              <a:t>期末試験（</a:t>
            </a:r>
            <a:r>
              <a:rPr lang="en-US" altLang="ja-JP" sz="1800" dirty="0" smtClean="0"/>
              <a:t>33%</a:t>
            </a:r>
            <a:r>
              <a:rPr lang="ja-JP" altLang="en-US" sz="1800" dirty="0" smtClean="0"/>
              <a:t>），プログラミング課題（</a:t>
            </a:r>
            <a:r>
              <a:rPr lang="en-US" altLang="ja-JP" sz="1800" dirty="0" smtClean="0"/>
              <a:t>33%</a:t>
            </a:r>
            <a:r>
              <a:rPr lang="ja-JP" altLang="en-US" sz="1800" dirty="0" smtClean="0"/>
              <a:t>）に基づき評価します</a:t>
            </a:r>
            <a:r>
              <a:rPr lang="ja-JP" altLang="en-US" sz="1800" dirty="0" smtClean="0"/>
              <a:t>．</a:t>
            </a:r>
            <a:endParaRPr lang="en-US" altLang="ja-JP" sz="1800" dirty="0" smtClean="0"/>
          </a:p>
        </p:txBody>
      </p:sp>
    </p:spTree>
    <p:extLst>
      <p:ext uri="{BB962C8B-B14F-4D97-AF65-F5344CB8AC3E}">
        <p14:creationId xmlns:p14="http://schemas.microsoft.com/office/powerpoint/2010/main" val="3682398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r>
              <a:rPr lang="ja-JP" altLang="en-US" dirty="0" smtClean="0"/>
              <a:t>高山先生</a:t>
            </a:r>
            <a:r>
              <a:rPr lang="en-US" altLang="ja-JP" dirty="0" smtClean="0"/>
              <a:t>(NII)</a:t>
            </a:r>
            <a:r>
              <a:rPr lang="ja-JP" altLang="en-US" dirty="0" smtClean="0"/>
              <a:t>の講義資料も分かりやすい</a:t>
            </a:r>
            <a:endParaRPr lang="en-US" altLang="ja-JP" dirty="0" smtClean="0"/>
          </a:p>
          <a:p>
            <a:pPr marL="0" indent="0">
              <a:buNone/>
            </a:pPr>
            <a:r>
              <a:rPr lang="en-US" altLang="ja-JP" dirty="0" smtClean="0"/>
              <a:t>p. 6 in </a:t>
            </a:r>
            <a:r>
              <a:rPr lang="en-US" altLang="ja-JP" dirty="0" smtClean="0">
                <a:hlinkClick r:id="rId2"/>
              </a:rPr>
              <a:t>http</a:t>
            </a:r>
            <a:r>
              <a:rPr lang="en-US" altLang="ja-JP" dirty="0">
                <a:hlinkClick r:id="rId2"/>
              </a:rPr>
              <a:t>://research.nii.ac.jp/~</a:t>
            </a:r>
            <a:r>
              <a:rPr lang="en-US" altLang="ja-JP" dirty="0" smtClean="0">
                <a:hlinkClick r:id="rId2"/>
              </a:rPr>
              <a:t>takayama/teaching/utokyo-iscg-2016/slides/iscg-2016-09-image2.pdf</a:t>
            </a:r>
            <a:endParaRPr lang="en-US" altLang="ja-JP" dirty="0" smtClean="0"/>
          </a:p>
          <a:p>
            <a:pPr marL="0" indent="0">
              <a:buNone/>
            </a:pPr>
            <a:endParaRPr lang="en-US" altLang="ja-JP" dirty="0" smtClean="0"/>
          </a:p>
          <a:p>
            <a:pPr marL="0" indent="0">
              <a:buNone/>
            </a:pPr>
            <a:r>
              <a:rPr lang="ja-JP" altLang="en-US" dirty="0" smtClean="0"/>
              <a:t>井尻の</a:t>
            </a:r>
            <a:r>
              <a:rPr lang="en-US" altLang="ja-JP" dirty="0" smtClean="0"/>
              <a:t>C++/CLI</a:t>
            </a:r>
            <a:r>
              <a:rPr lang="ja-JP" altLang="en-US" dirty="0" smtClean="0"/>
              <a:t>のコードは以下の</a:t>
            </a:r>
            <a:r>
              <a:rPr lang="en-US" altLang="ja-JP" dirty="0" smtClean="0"/>
              <a:t>URL</a:t>
            </a:r>
            <a:r>
              <a:rPr lang="ja-JP" altLang="en-US" dirty="0" smtClean="0"/>
              <a:t>へ（</a:t>
            </a:r>
            <a:r>
              <a:rPr lang="ja-JP" altLang="en-US" sz="1800" dirty="0" smtClean="0"/>
              <a:t>そこまで高速化できてないです</a:t>
            </a:r>
            <a:r>
              <a:rPr lang="ja-JP" altLang="en-US" sz="1800" dirty="0" err="1" smtClean="0"/>
              <a:t>。。。</a:t>
            </a:r>
            <a:r>
              <a:rPr lang="ja-JP" altLang="en-US" dirty="0" smtClean="0"/>
              <a:t>）</a:t>
            </a:r>
            <a:endParaRPr lang="en-US" altLang="ja-JP" dirty="0"/>
          </a:p>
          <a:p>
            <a:pPr marL="0" indent="0">
              <a:buNone/>
            </a:pPr>
            <a:r>
              <a:rPr lang="en-US" altLang="ja-JP" dirty="0">
                <a:hlinkClick r:id="rId3"/>
              </a:rPr>
              <a:t>https://</a:t>
            </a:r>
            <a:r>
              <a:rPr lang="en-US" altLang="ja-JP" dirty="0" smtClean="0">
                <a:hlinkClick r:id="rId3"/>
              </a:rPr>
              <a:t>github.com/TakashiIjiri/PatchMatch_CppCli</a:t>
            </a:r>
            <a:endParaRPr lang="en-US" altLang="ja-JP" dirty="0" smtClean="0"/>
          </a:p>
          <a:p>
            <a:pPr marL="0" indent="0">
              <a:buNone/>
            </a:pPr>
            <a:endParaRPr lang="ja-JP" altLang="en-US" dirty="0"/>
          </a:p>
          <a:p>
            <a:endParaRPr kumimoji="1" lang="ja-JP" altLang="en-US" dirty="0"/>
          </a:p>
        </p:txBody>
      </p:sp>
    </p:spTree>
    <p:extLst>
      <p:ext uri="{BB962C8B-B14F-4D97-AF65-F5344CB8AC3E}">
        <p14:creationId xmlns:p14="http://schemas.microsoft.com/office/powerpoint/2010/main" val="4106805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8549" y="324405"/>
            <a:ext cx="10477709"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講義において用いた資料・ソースコードは可能な限り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t>URL : </a:t>
            </a:r>
            <a:r>
              <a:rPr lang="en-US" altLang="ja-JP" sz="1800" dirty="0" smtClean="0">
                <a:hlinkClick r:id="rId2"/>
              </a:rPr>
              <a:t>takashiijiri.com/classes</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a:t>
            </a:r>
            <a:r>
              <a:rPr lang="ja-JP" altLang="en-US" sz="1800" dirty="0" smtClean="0"/>
              <a:t>金曜日</a:t>
            </a:r>
            <a:r>
              <a:rPr lang="en-US" altLang="ja-JP" sz="1800" smtClean="0"/>
              <a:t>2</a:t>
            </a:r>
            <a:r>
              <a:rPr lang="ja-JP" altLang="en-US" sz="1800" smtClean="0"/>
              <a:t>限</a:t>
            </a:r>
            <a:r>
              <a:rPr lang="ja-JP" altLang="en-US" sz="1800" dirty="0" smtClean="0"/>
              <a:t>．</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buNone/>
            </a:pPr>
            <a:endParaRPr kumimoji="1" lang="ja-JP" altLang="en-US" sz="1800" dirty="0"/>
          </a:p>
        </p:txBody>
      </p:sp>
    </p:spTree>
    <p:extLst>
      <p:ext uri="{BB962C8B-B14F-4D97-AF65-F5344CB8AC3E}">
        <p14:creationId xmlns:p14="http://schemas.microsoft.com/office/powerpoint/2010/main" val="135553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742950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網羅性が高い反面，説明不足の部分も</a:t>
            </a:r>
            <a:r>
              <a:rPr lang="ja-JP" altLang="en-US" sz="2400" dirty="0"/>
              <a:t>少し</a:t>
            </a:r>
            <a:r>
              <a:rPr lang="ja-JP" altLang="en-US" sz="2400" dirty="0" smtClean="0"/>
              <a:t>あり</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2018</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4/19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4/26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5/10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5/17</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5/24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solidFill>
                  <a:srgbClr val="0070C0"/>
                </a:solidFill>
              </a:rPr>
              <a:t>5/31</a:t>
            </a:r>
            <a:r>
              <a:rPr kumimoji="1" lang="ja-JP" altLang="en-US" sz="1800" dirty="0" smtClean="0">
                <a:solidFill>
                  <a:srgbClr val="0070C0"/>
                </a:solidFill>
              </a:rPr>
              <a:t>　</a:t>
            </a:r>
            <a:r>
              <a:rPr lang="ja-JP" altLang="en-US" sz="1800" dirty="0" smtClean="0">
                <a:solidFill>
                  <a:srgbClr val="0070C0"/>
                </a:solidFill>
              </a:rPr>
              <a:t>プログラミング</a:t>
            </a:r>
            <a:r>
              <a:rPr lang="ja-JP" altLang="en-US" sz="1800" dirty="0">
                <a:solidFill>
                  <a:srgbClr val="0070C0"/>
                </a:solidFill>
              </a:rPr>
              <a:t>演習</a:t>
            </a:r>
            <a:r>
              <a:rPr kumimoji="1" lang="en-US" altLang="ja-JP" sz="1800" dirty="0" smtClean="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6/07</a:t>
            </a:r>
            <a:r>
              <a:rPr lang="ja-JP" altLang="en-US" sz="1800" dirty="0" smtClean="0">
                <a:solidFill>
                  <a:srgbClr val="0070C0"/>
                </a:solidFill>
              </a:rPr>
              <a:t>　プログラミング</a:t>
            </a:r>
            <a:r>
              <a:rPr lang="ja-JP" altLang="en-US" sz="1800" dirty="0">
                <a:solidFill>
                  <a:srgbClr val="0070C0"/>
                </a:solidFill>
              </a:rPr>
              <a:t>演習</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b="1" dirty="0" smtClean="0">
                <a:solidFill>
                  <a:srgbClr val="FF0000"/>
                </a:solidFill>
              </a:rPr>
              <a:t>6/14</a:t>
            </a:r>
            <a:r>
              <a:rPr lang="ja-JP" altLang="en-US" sz="1800" b="1" dirty="0" smtClean="0">
                <a:solidFill>
                  <a:srgbClr val="FF0000"/>
                </a:solidFill>
              </a:rPr>
              <a:t>　</a:t>
            </a:r>
            <a:r>
              <a:rPr lang="ja-JP" altLang="en-US" sz="1800" b="1" dirty="0">
                <a:solidFill>
                  <a:srgbClr val="FF0000"/>
                </a:solidFill>
              </a:rPr>
              <a:t>中間</a:t>
            </a:r>
            <a:r>
              <a:rPr lang="ja-JP" altLang="en-US" sz="1800" b="1" dirty="0" smtClean="0">
                <a:solidFill>
                  <a:srgbClr val="FF0000"/>
                </a:solidFill>
              </a:rPr>
              <a:t>試験</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6/21</a:t>
            </a:r>
            <a:r>
              <a:rPr lang="ja-JP" altLang="en-US" sz="1800" dirty="0" smtClean="0"/>
              <a:t>　パターン</a:t>
            </a:r>
            <a:r>
              <a:rPr lang="ja-JP" altLang="en-US" sz="1800" dirty="0"/>
              <a:t>認識基礎</a:t>
            </a:r>
            <a:r>
              <a:rPr lang="en-US" altLang="ja-JP" sz="1800" dirty="0"/>
              <a:t>1	: </a:t>
            </a:r>
            <a:r>
              <a:rPr lang="ja-JP" altLang="en-US" sz="1800" dirty="0"/>
              <a:t>パターン認識概論，サポートベクタマシン</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6/28</a:t>
            </a:r>
            <a:r>
              <a:rPr lang="ja-JP" altLang="en-US" sz="1800" dirty="0" smtClean="0"/>
              <a:t>　パターン</a:t>
            </a:r>
            <a:r>
              <a:rPr lang="ja-JP" altLang="en-US" sz="1800" dirty="0"/>
              <a:t>認識基礎</a:t>
            </a:r>
            <a:r>
              <a:rPr lang="en-US" altLang="ja-JP" sz="1800" dirty="0"/>
              <a:t>2	: </a:t>
            </a:r>
            <a:r>
              <a:rPr lang="ja-JP" altLang="en-US" sz="1800" dirty="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smtClean="0"/>
              <a:t>7/05</a:t>
            </a:r>
            <a:r>
              <a:rPr lang="ja-JP" altLang="en-US" sz="1800" dirty="0" smtClean="0"/>
              <a:t>　パターン</a:t>
            </a:r>
            <a:r>
              <a:rPr lang="ja-JP" altLang="en-US" sz="1800" dirty="0"/>
              <a:t>認識基礎</a:t>
            </a:r>
            <a:r>
              <a:rPr lang="en-US" altLang="ja-JP" sz="1800" dirty="0"/>
              <a:t>3: </a:t>
            </a:r>
            <a:r>
              <a:rPr lang="ja-JP" altLang="en-US" sz="1800" dirty="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solidFill>
                  <a:srgbClr val="0070C0"/>
                </a:solidFill>
              </a:rPr>
              <a:t>7/12   </a:t>
            </a:r>
            <a:r>
              <a:rPr lang="ja-JP" altLang="en-US" sz="1800" dirty="0" smtClean="0">
                <a:solidFill>
                  <a:srgbClr val="0070C0"/>
                </a:solidFill>
              </a:rPr>
              <a:t>プログラミング演習</a:t>
            </a:r>
            <a:r>
              <a:rPr lang="en-US" altLang="ja-JP" sz="1800" dirty="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7/19</a:t>
            </a:r>
            <a:r>
              <a:rPr lang="ja-JP" altLang="en-US" sz="1800" dirty="0" smtClean="0">
                <a:solidFill>
                  <a:srgbClr val="0070C0"/>
                </a:solidFill>
              </a:rPr>
              <a:t>　プログラミング</a:t>
            </a:r>
            <a:r>
              <a:rPr lang="ja-JP" altLang="en-US" sz="1800" dirty="0">
                <a:solidFill>
                  <a:srgbClr val="0070C0"/>
                </a:solidFill>
              </a:rPr>
              <a:t>演習</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7/26   </a:t>
            </a:r>
            <a:r>
              <a:rPr lang="ja-JP" altLang="en-US" sz="1800" b="1" dirty="0" smtClean="0">
                <a:solidFill>
                  <a:srgbClr val="FF0000"/>
                </a:solidFill>
              </a:rPr>
              <a:t>期末試験</a:t>
            </a:r>
            <a:endParaRPr lang="en-US" altLang="ja-JP" sz="1800" b="1" dirty="0" smtClean="0">
              <a:solidFill>
                <a:srgbClr val="FF0000"/>
              </a:solidFill>
            </a:endParaRPr>
          </a:p>
        </p:txBody>
      </p:sp>
    </p:spTree>
    <p:extLst>
      <p:ext uri="{BB962C8B-B14F-4D97-AF65-F5344CB8AC3E}">
        <p14:creationId xmlns:p14="http://schemas.microsoft.com/office/powerpoint/2010/main" val="303121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smtClean="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245562"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a:t>
            </a:r>
            <a:r>
              <a:rPr lang="ja-JP" altLang="en-US" sz="2400" dirty="0" smtClean="0"/>
              <a:t>します</a:t>
            </a:r>
            <a:endParaRPr kumimoji="1" lang="en-US" altLang="ja-JP" sz="2400" dirty="0" smtClean="0"/>
          </a:p>
          <a:p>
            <a:pPr lvl="1">
              <a:lnSpc>
                <a:spcPct val="100000"/>
              </a:lnSpc>
              <a:spcBef>
                <a:spcPts val="600"/>
              </a:spcBef>
              <a:spcAft>
                <a:spcPts val="600"/>
              </a:spcAft>
            </a:pPr>
            <a:r>
              <a:rPr lang="en-US" altLang="ja-JP" sz="2000" dirty="0" smtClean="0"/>
              <a:t>takashiijiri.com/classes</a:t>
            </a:r>
          </a:p>
          <a:p>
            <a:pPr lvl="1">
              <a:lnSpc>
                <a:spcPct val="100000"/>
              </a:lnSpc>
              <a:spcBef>
                <a:spcPts val="600"/>
              </a:spcBef>
              <a:spcAft>
                <a:spcPts val="600"/>
              </a:spcAft>
            </a:pPr>
            <a:r>
              <a:rPr lang="en-US" altLang="ja-JP" sz="2000" dirty="0" smtClean="0"/>
              <a:t>github.com/</a:t>
            </a:r>
            <a:r>
              <a:rPr lang="en-US" altLang="ja-JP" sz="2000" dirty="0" err="1" smtClean="0"/>
              <a:t>TakashiIjiri</a:t>
            </a:r>
            <a:r>
              <a:rPr lang="en-US" altLang="ja-JP" sz="2000" dirty="0" smtClean="0"/>
              <a:t>/</a:t>
            </a:r>
            <a:r>
              <a:rPr lang="en-US" altLang="ja-JP" sz="2000" dirty="0" err="1" smtClean="0"/>
              <a:t>PythonOpenCVPractice</a:t>
            </a:r>
            <a:endParaRPr lang="en-US" altLang="ja-JP" sz="1400" dirty="0"/>
          </a:p>
          <a:p>
            <a:pPr>
              <a:lnSpc>
                <a:spcPct val="100000"/>
              </a:lnSpc>
              <a:spcBef>
                <a:spcPts val="600"/>
              </a:spcBef>
              <a:spcAft>
                <a:spcPts val="600"/>
              </a:spcAft>
            </a:pPr>
            <a:r>
              <a:rPr kumimoji="1" lang="en-US" altLang="ja-JP" sz="2400" dirty="0" smtClean="0"/>
              <a:t>Python &amp; </a:t>
            </a:r>
            <a:r>
              <a:rPr kumimoji="1" lang="en-US" altLang="ja-JP" sz="2400" dirty="0" err="1" smtClean="0"/>
              <a:t>OpenCV</a:t>
            </a:r>
            <a:r>
              <a:rPr lang="ja-JP" altLang="en-US" sz="2400" dirty="0"/>
              <a:t> </a:t>
            </a:r>
            <a:r>
              <a:rPr lang="ja-JP" altLang="en-US" sz="2400" dirty="0" smtClean="0"/>
              <a:t>または </a:t>
            </a:r>
            <a:r>
              <a:rPr lang="en-US" altLang="ja-JP" sz="2400" dirty="0" smtClean="0"/>
              <a:t>MFC &amp; C++ </a:t>
            </a:r>
            <a:r>
              <a:rPr kumimoji="1" lang="ja-JP" altLang="en-US" sz="2400" dirty="0" smtClean="0"/>
              <a:t>環境で書いてあります</a:t>
            </a:r>
            <a:endParaRPr kumimoji="1" lang="en-US" altLang="ja-JP" dirty="0" smtClean="0"/>
          </a:p>
          <a:p>
            <a:pPr>
              <a:lnSpc>
                <a:spcPct val="100000"/>
              </a:lnSpc>
              <a:spcBef>
                <a:spcPts val="600"/>
              </a:spcBef>
              <a:spcAft>
                <a:spcPts val="600"/>
              </a:spcAft>
            </a:pPr>
            <a:r>
              <a:rPr lang="ja-JP" altLang="en-US" sz="2400" dirty="0" smtClean="0"/>
              <a:t>インストール方法・コーディングの基本に関する資料も用意します</a:t>
            </a:r>
            <a:endParaRPr lang="en-US" altLang="ja-JP" sz="2400" dirty="0" smtClean="0"/>
          </a:p>
          <a:p>
            <a:pPr lvl="1">
              <a:lnSpc>
                <a:spcPct val="100000"/>
              </a:lnSpc>
              <a:spcBef>
                <a:spcPts val="600"/>
              </a:spcBef>
              <a:spcAft>
                <a:spcPts val="600"/>
              </a:spcAft>
            </a:pPr>
            <a:r>
              <a:rPr kumimoji="1" lang="ja-JP" altLang="en-US" sz="2000" dirty="0" smtClean="0"/>
              <a:t>ただし詳細は講義中には触れません</a:t>
            </a:r>
            <a:endParaRPr kumimoji="1" lang="en-US" altLang="ja-JP" sz="2000" dirty="0" smtClean="0"/>
          </a:p>
          <a:p>
            <a:pPr lvl="1">
              <a:lnSpc>
                <a:spcPct val="100000"/>
              </a:lnSpc>
              <a:spcBef>
                <a:spcPts val="600"/>
              </a:spcBef>
              <a:spcAft>
                <a:spcPts val="600"/>
              </a:spcAft>
            </a:pPr>
            <a:r>
              <a:rPr lang="ja-JP" altLang="en-US" sz="2000" dirty="0"/>
              <a:t>興味</a:t>
            </a:r>
            <a:r>
              <a:rPr lang="ja-JP" altLang="en-US" sz="2000" dirty="0" smtClean="0"/>
              <a:t>のある</a:t>
            </a:r>
            <a:r>
              <a:rPr lang="ja-JP" altLang="en-US" sz="2000" dirty="0"/>
              <a:t>人</a:t>
            </a:r>
            <a:r>
              <a:rPr lang="ja-JP" altLang="en-US" sz="2000" dirty="0" smtClean="0"/>
              <a:t>だけ</a:t>
            </a:r>
            <a:r>
              <a:rPr lang="ja-JP" altLang="en-US" sz="2000" dirty="0"/>
              <a:t>自由</a:t>
            </a:r>
            <a:r>
              <a:rPr lang="ja-JP" altLang="en-US" sz="2000" dirty="0" smtClean="0"/>
              <a:t>に勉強を進めてください</a:t>
            </a:r>
            <a:endParaRPr lang="en-US" altLang="ja-JP" sz="2000" dirty="0" smtClean="0"/>
          </a:p>
          <a:p>
            <a:pPr lvl="1">
              <a:lnSpc>
                <a:spcPct val="100000"/>
              </a:lnSpc>
              <a:spcBef>
                <a:spcPts val="600"/>
              </a:spcBef>
              <a:spcAft>
                <a:spcPts val="600"/>
              </a:spcAft>
            </a:pPr>
            <a:r>
              <a:rPr lang="ja-JP" altLang="en-US" sz="2000" b="1" dirty="0" smtClean="0">
                <a:solidFill>
                  <a:srgbClr val="FF0000"/>
                </a:solidFill>
              </a:rPr>
              <a:t>学内</a:t>
            </a:r>
            <a:r>
              <a:rPr lang="ja-JP" altLang="en-US" sz="2000" b="1" dirty="0">
                <a:solidFill>
                  <a:srgbClr val="FF0000"/>
                </a:solidFill>
              </a:rPr>
              <a:t>環境</a:t>
            </a:r>
            <a:r>
              <a:rPr lang="ja-JP" altLang="en-US" sz="2000" b="1" dirty="0" smtClean="0">
                <a:solidFill>
                  <a:srgbClr val="FF0000"/>
                </a:solidFill>
              </a:rPr>
              <a:t>ではインストールの必要がありません（学情の人ありがとう！）</a:t>
            </a:r>
            <a:r>
              <a:rPr lang="en-US" altLang="ja-JP" sz="2000" b="1" dirty="0" smtClean="0">
                <a:solidFill>
                  <a:srgbClr val="FF0000"/>
                </a:solidFill>
                <a:sym typeface="Wingdings" panose="05000000000000000000" pitchFamily="2" charset="2"/>
              </a:rPr>
              <a:t> </a:t>
            </a:r>
            <a:r>
              <a:rPr lang="ja-JP" altLang="en-US" sz="2000" b="1" dirty="0" smtClean="0">
                <a:solidFill>
                  <a:srgbClr val="FF0000"/>
                </a:solidFill>
                <a:sym typeface="Wingdings" panose="05000000000000000000" pitchFamily="2" charset="2"/>
              </a:rPr>
              <a:t>説明</a:t>
            </a:r>
            <a:endParaRPr kumimoji="1" lang="ja-JP" altLang="en-US" sz="2000" b="1" dirty="0">
              <a:solidFill>
                <a:srgbClr val="FF0000"/>
              </a:solidFill>
            </a:endParaRPr>
          </a:p>
        </p:txBody>
      </p:sp>
    </p:spTree>
    <p:extLst>
      <p:ext uri="{BB962C8B-B14F-4D97-AF65-F5344CB8AC3E}">
        <p14:creationId xmlns:p14="http://schemas.microsoft.com/office/powerpoint/2010/main" val="32154441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4765</TotalTime>
  <Words>2369</Words>
  <Application>Microsoft Office PowerPoint</Application>
  <PresentationFormat>ワイド画面</PresentationFormat>
  <Paragraphs>588</Paragraphs>
  <Slides>40</Slides>
  <Notes>13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40</vt:i4>
      </vt:variant>
    </vt:vector>
  </HeadingPairs>
  <TitlesOfParts>
    <vt:vector size="47" baseType="lpstr">
      <vt:lpstr>ＭＳ Ｐゴシック</vt:lpstr>
      <vt:lpstr>メイリオ</vt:lpstr>
      <vt:lpstr>Arial</vt:lpstr>
      <vt:lpstr>Calibri</vt:lpstr>
      <vt:lpstr>Cambria Math</vt:lpstr>
      <vt:lpstr>Wingdings</vt:lpstr>
      <vt:lpstr>Office テーマ</vt:lpstr>
      <vt:lpstr>デジタルメディア処理2</vt:lpstr>
      <vt:lpstr>井尻敬 – takashiijiri.com</vt:lpstr>
      <vt:lpstr>井尻敬 – takashiijiri.com</vt:lpstr>
      <vt:lpstr>PowerPoint プレゼンテーション</vt:lpstr>
      <vt:lpstr>PowerPoint プレゼンテーション</vt:lpstr>
      <vt:lpstr>教科書</vt:lpstr>
      <vt:lpstr>デジタルメディア処理２、2018（前期）</vt:lpstr>
      <vt:lpstr>ある手法を『理解する』とは？</vt:lpstr>
      <vt:lpstr>ソースコードについて</vt:lpstr>
      <vt:lpstr>Contents :デジタル画像とは？(復習)</vt:lpstr>
      <vt:lpstr>Vector Graphics と Raster Graphics</vt:lpstr>
      <vt:lpstr>Vector Graphics と Raster Graphics</vt:lpstr>
      <vt:lpstr>Raster  Vector 変換 （Vectorization）</vt:lpstr>
      <vt:lpstr>標本化と量子化</vt:lpstr>
      <vt:lpstr>標本化と量子化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練習 : 関数の標本化・量子化</vt:lpstr>
      <vt:lpstr>まとめ: デジタル画像とは</vt:lpstr>
      <vt:lpstr>テクスチャ合成</vt:lpstr>
      <vt:lpstr>PowerPoint プレゼンテーション</vt:lpstr>
      <vt:lpstr>テクスチャ合成法</vt:lpstr>
      <vt:lpstr>画素ごとに合成</vt:lpstr>
      <vt:lpstr>PowerPoint プレゼンテーション</vt:lpstr>
      <vt:lpstr>実装例 – プログラミング課題として出題します</vt:lpstr>
      <vt:lpstr>画像の最適化</vt:lpstr>
      <vt:lpstr>画像の最適化</vt:lpstr>
      <vt:lpstr>PowerPoint プレゼンテーション</vt:lpstr>
      <vt:lpstr>画像の最適化 双方向の類似度</vt:lpstr>
      <vt:lpstr>画像の最適化 双方向の類似度</vt:lpstr>
      <vt:lpstr>結果 [Simakov et al. CVPR 2008]</vt:lpstr>
      <vt:lpstr>結果 [Wei et al. SIGGRAPH 08.]</vt:lpstr>
      <vt:lpstr>PowerPoint プレゼンテーション</vt:lpstr>
      <vt:lpstr>PatchMatch</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156</cp:revision>
  <cp:lastPrinted>2017-04-10T08:17:05Z</cp:lastPrinted>
  <dcterms:created xsi:type="dcterms:W3CDTF">2017-01-19T02:23:36Z</dcterms:created>
  <dcterms:modified xsi:type="dcterms:W3CDTF">2018-02-28T15:51:31Z</dcterms:modified>
</cp:coreProperties>
</file>